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1901" r:id="rId5"/>
    <p:sldId id="2154" r:id="rId6"/>
    <p:sldId id="2151" r:id="rId7"/>
    <p:sldId id="2148" r:id="rId8"/>
    <p:sldId id="2152" r:id="rId9"/>
    <p:sldId id="2136" r:id="rId10"/>
    <p:sldId id="2149" r:id="rId11"/>
    <p:sldId id="2146" r:id="rId12"/>
    <p:sldId id="2150" r:id="rId13"/>
    <p:sldId id="2153" r:id="rId14"/>
    <p:sldId id="2147" r:id="rId15"/>
    <p:sldId id="2138" r:id="rId16"/>
    <p:sldId id="214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ynh, Juli (OST)" initials="HJ(" lastIdx="41" clrIdx="0">
    <p:extLst>
      <p:ext uri="{19B8F6BF-5375-455C-9EA6-DF929625EA0E}">
        <p15:presenceInfo xmlns:p15="http://schemas.microsoft.com/office/powerpoint/2012/main" userId="S::Juli.Huynh@ad.dot.gov::afdc6744-8f8d-4e3c-95dc-2f34608b3a67" providerId="AD"/>
      </p:ext>
    </p:extLst>
  </p:cmAuthor>
  <p:cmAuthor id="2" name="Shapiro, Michael (OST)" initials="SM(" lastIdx="54" clrIdx="1">
    <p:extLst>
      <p:ext uri="{19B8F6BF-5375-455C-9EA6-DF929625EA0E}">
        <p15:presenceInfo xmlns:p15="http://schemas.microsoft.com/office/powerpoint/2012/main" userId="S::michael.shapiro@ad.dot.gov::b3db3b92-4ba0-413c-80ba-3f37dc0b2d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83" autoAdjust="0"/>
  </p:normalViewPr>
  <p:slideViewPr>
    <p:cSldViewPr snapToGrid="0">
      <p:cViewPr varScale="1">
        <p:scale>
          <a:sx n="80" d="100"/>
          <a:sy n="80" d="100"/>
        </p:scale>
        <p:origin x="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91051-E7CD-415F-98CE-DB1A6F242BAB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2B7E67-642A-4973-B0CF-282331EC3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12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9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493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4616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9773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6136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2B7E67-642A-4973-B0CF-282331EC37E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21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9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493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821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4935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4935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55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9861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4963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920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558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006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673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F0CFB5-6272-3A49-9134-CDB92568C779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6739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7433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36BDB-AE43-4DAC-9E17-8E5354503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382B8-0BC2-4475-981B-B767A0F39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55603-C337-471B-A5E0-95736B4C2B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F565E-55CE-4D35-8D78-8618B511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F162E-7DD6-4BF6-B4C8-BC26C819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10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8FC6-5E24-4799-BFCC-C56E19756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9E1A9-CE7E-46E9-BA5B-3507C9373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FCAD9-55C5-4E42-A4DE-9E76DA07EB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0B7070-9C17-4BE5-8662-27A73FB5C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F58F3-6309-4C94-91E6-808D780B1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6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AF48BC-F41C-46E9-9DE9-94092D6FA7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7B3043-0D66-4F4F-8F58-A69E706DAF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F3E1D-BA6F-4854-8223-087050F0E10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7A576-B48E-4F2A-93AB-7C62344E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2DF25-25AA-410D-B84D-4EB57B8BE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69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7F37593-9EF6-47F6-AFFE-5F4C539EEF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 rot="10800000"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15" name="Picture 14" descr="A picture containing diagram&#10;&#10;Description automatically generated">
            <a:extLst>
              <a:ext uri="{FF2B5EF4-FFF2-40B4-BE49-F238E27FC236}">
                <a16:creationId xmlns:a16="http://schemas.microsoft.com/office/drawing/2014/main" id="{6D9A52C1-92DE-104E-9152-39958FE65B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71041" y="1241232"/>
            <a:ext cx="1649918" cy="1161288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2FDA674-A468-6D4F-BCE5-05D1EF164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70065" y="65779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3A25A3B-3AC7-4BAE-99F4-69C1C07805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13436D23-7AB8-EF42-A42C-8783D368B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6241" y="622681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17" name="Google Shape;136;p19">
            <a:extLst>
              <a:ext uri="{FF2B5EF4-FFF2-40B4-BE49-F238E27FC236}">
                <a16:creationId xmlns:a16="http://schemas.microsoft.com/office/drawing/2014/main" id="{C6711DFA-A05D-4063-BB70-C1E0418DA2F8}"/>
              </a:ext>
            </a:extLst>
          </p:cNvPr>
          <p:cNvSpPr txBox="1">
            <a:spLocks/>
          </p:cNvSpPr>
          <p:nvPr userDrawn="1"/>
        </p:nvSpPr>
        <p:spPr>
          <a:xfrm>
            <a:off x="327660" y="266065"/>
            <a:ext cx="1035871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kern="1200">
                <a:solidFill>
                  <a:srgbClr val="01235B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01235B"/>
              </a:solidFill>
              <a:effectLst/>
              <a:uLnTx/>
              <a:uFillTx/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9C1AA5-2B68-4F79-9C99-67DCFF4F1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6" r="84947" b="-1"/>
          <a:stretch/>
        </p:blipFill>
        <p:spPr>
          <a:xfrm>
            <a:off x="93745" y="145065"/>
            <a:ext cx="775252" cy="660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93832A-66AA-4B10-A398-80672FA589C6}"/>
              </a:ext>
            </a:extLst>
          </p:cNvPr>
          <p:cNvSpPr txBox="1"/>
          <p:nvPr userDrawn="1"/>
        </p:nvSpPr>
        <p:spPr>
          <a:xfrm>
            <a:off x="44878" y="6682285"/>
            <a:ext cx="2202847" cy="23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  <a:latin typeface="Corbel" panose="020B0503020204020204" pitchFamily="34" charset="0"/>
              </a:rPr>
              <a:t>Deliberative Draft – Preliminary and Incomplete</a:t>
            </a:r>
          </a:p>
        </p:txBody>
      </p:sp>
    </p:spTree>
    <p:extLst>
      <p:ext uri="{BB962C8B-B14F-4D97-AF65-F5344CB8AC3E}">
        <p14:creationId xmlns:p14="http://schemas.microsoft.com/office/powerpoint/2010/main" val="1571265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ingle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97F37593-9EF6-47F6-AFFE-5F4C539EEF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 rot="10800000"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15" name="Picture 14" descr="A picture containing diagram&#10;&#10;Description automatically generated">
            <a:extLst>
              <a:ext uri="{FF2B5EF4-FFF2-40B4-BE49-F238E27FC236}">
                <a16:creationId xmlns:a16="http://schemas.microsoft.com/office/drawing/2014/main" id="{6D9A52C1-92DE-104E-9152-39958FE65BC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71041" y="1241232"/>
            <a:ext cx="1649918" cy="1161288"/>
          </a:xfrm>
          <a:prstGeom prst="rect">
            <a:avLst/>
          </a:prstGeom>
        </p:spPr>
      </p:pic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2FDA674-A468-6D4F-BCE5-05D1EF1643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70065" y="657793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="0" i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3A25A3B-3AC7-4BAE-99F4-69C1C07805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3">
            <a:extLst>
              <a:ext uri="{FF2B5EF4-FFF2-40B4-BE49-F238E27FC236}">
                <a16:creationId xmlns:a16="http://schemas.microsoft.com/office/drawing/2014/main" id="{13436D23-7AB8-EF42-A42C-8783D368B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56241" y="622681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SECTION TITLE</a:t>
            </a:r>
          </a:p>
        </p:txBody>
      </p:sp>
      <p:sp>
        <p:nvSpPr>
          <p:cNvPr id="17" name="Google Shape;136;p19">
            <a:extLst>
              <a:ext uri="{FF2B5EF4-FFF2-40B4-BE49-F238E27FC236}">
                <a16:creationId xmlns:a16="http://schemas.microsoft.com/office/drawing/2014/main" id="{C6711DFA-A05D-4063-BB70-C1E0418DA2F8}"/>
              </a:ext>
            </a:extLst>
          </p:cNvPr>
          <p:cNvSpPr txBox="1">
            <a:spLocks/>
          </p:cNvSpPr>
          <p:nvPr userDrawn="1"/>
        </p:nvSpPr>
        <p:spPr>
          <a:xfrm>
            <a:off x="327660" y="266065"/>
            <a:ext cx="10358710" cy="53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kern="1200">
                <a:solidFill>
                  <a:srgbClr val="01235B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rgbClr val="01235B"/>
              </a:solidFill>
              <a:effectLst/>
              <a:uLnTx/>
              <a:uFillTx/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D9C1AA5-2B68-4F79-9C99-67DCFF4F10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t="6" r="84947" b="-1"/>
          <a:stretch/>
        </p:blipFill>
        <p:spPr>
          <a:xfrm>
            <a:off x="93745" y="145065"/>
            <a:ext cx="775252" cy="6604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393832A-66AA-4B10-A398-80672FA589C6}"/>
              </a:ext>
            </a:extLst>
          </p:cNvPr>
          <p:cNvSpPr txBox="1"/>
          <p:nvPr userDrawn="1"/>
        </p:nvSpPr>
        <p:spPr>
          <a:xfrm>
            <a:off x="44878" y="6682285"/>
            <a:ext cx="2202847" cy="23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  <a:latin typeface="Corbel" panose="020B0503020204020204" pitchFamily="34" charset="0"/>
              </a:rPr>
              <a:t>Deliberative Draft – Preliminary and Incomplete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2DB69F0-0040-4DE2-9772-46A37883B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E582DEA8-8BFE-4AEA-AE51-84F8D4AFB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id="{3EF1E36D-F476-4A38-BC42-34E84E66EE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E5E23AD7-60A5-499C-980A-A56B1C463655}"/>
              </a:ext>
            </a:extLst>
          </p:cNvPr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4BC3288-77CD-4665-9355-CB428DEF2F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08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3F47C-07B6-4B74-BBCC-A123F904C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F8E8C8-7707-4C5D-B695-E9E458C05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7320E-C41A-4312-9840-5DAD7A85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F197A-4707-4F06-9449-90F9A698B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1D887-BC92-4767-ACC3-369020D68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685C4A-38AA-49F2-9A24-A6D83109148B}"/>
              </a:ext>
            </a:extLst>
          </p:cNvPr>
          <p:cNvSpPr txBox="1"/>
          <p:nvPr userDrawn="1"/>
        </p:nvSpPr>
        <p:spPr>
          <a:xfrm>
            <a:off x="44878" y="6682285"/>
            <a:ext cx="2202847" cy="23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  <a:latin typeface="Corbel" panose="020B0503020204020204" pitchFamily="34" charset="0"/>
              </a:rPr>
              <a:t>Deliberative Draft – Preliminary and Incomplete</a:t>
            </a:r>
          </a:p>
        </p:txBody>
      </p:sp>
    </p:spTree>
    <p:extLst>
      <p:ext uri="{BB962C8B-B14F-4D97-AF65-F5344CB8AC3E}">
        <p14:creationId xmlns:p14="http://schemas.microsoft.com/office/powerpoint/2010/main" val="261072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DB374-5B1C-41D8-A05D-2CA4E9DE9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266E1-EB44-469C-AD66-48F36FF0E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4F31E2-054C-4005-A7C5-6550A19A7B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E53AC-AD73-48E3-B63C-B72918C0C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7A312-D6FB-4BF0-A5D0-DA10E5271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6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B8130-61E6-44AB-9E25-D0756384D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F24D7-EAE8-463E-8C5A-A672CD4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B56340-EEFA-4269-800D-FE4B680C5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2BFA1-A5E1-4C47-9365-5DFFA9D419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0D4C5-3E07-4E2E-B041-3C01CD63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84B01-A9BA-405F-96B5-80314BE48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5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B04F5-F2FE-4E1D-8088-0C3B483CC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0D36E-EACE-4715-AAAD-658B6954F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CD7F99-CAA1-4D40-9BAF-75FE9C401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636CC3-BEBD-4081-88AF-089E9646DC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B249E1-AB82-4721-B297-412650805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DC326A-4ABA-49F9-9B65-6949EC48D8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5061E2-B53E-459E-A145-7C05DA86C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EFDBB4-4A18-4EDC-924A-5A5FF2439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7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BD110-DDAA-4FBD-B030-AA1DA1225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CF990D-9F75-410E-849F-1D965CE6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F3FCBF-0D30-4812-A4BF-6EE39625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7D01A5-88AC-4B47-95A2-3B122C290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90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C0A818-0CBE-48C1-9062-A60E8C330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91FBBE-77D7-4D10-9541-922B203FB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68A91-7BEF-488E-9DEB-38C7DE971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0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E56BB-6026-433A-8252-7A3F0E95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68101-EB4C-41DF-8780-E6F7E73C3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A10F47-9AEF-4241-923C-B7B392683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ADA8F-8886-4EC5-B2A9-CDF32F50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CA75C3-4E0D-42B0-AA27-9F67E2EB6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92AD34-A196-450E-B84B-B52FE0BD2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96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35197-8FCD-4413-8F19-355172FF1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4D3473-315E-493F-BB6B-E58916C5D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DCC3E-ADD9-4406-B299-3A9142BF2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3DB32B-E2E9-42F0-A0F1-7759559A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7E549E5-749E-4472-9C4D-F38CA9C0C988}" type="datetimeFigureOut">
              <a:rPr lang="en-US" smtClean="0"/>
              <a:t>5/3/2022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E36E6-8769-4C23-B5BF-62D5DBA4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FA7BB6-64EB-41C9-9ED0-E09DEC36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4BC3288-77CD-4665-9355-CB428DEF2F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39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D36DF2-A7B2-4945-9D43-615A10AB3C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A245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2E2C170-C73F-4BA1-A127-92402BA5B5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t="6" r="84947" b="-1"/>
          <a:stretch/>
        </p:blipFill>
        <p:spPr>
          <a:xfrm>
            <a:off x="93745" y="145065"/>
            <a:ext cx="775252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6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Intergov@dot.gov" TargetMode="External"/><Relationship Id="rId3" Type="http://schemas.openxmlformats.org/officeDocument/2006/relationships/hyperlink" Target="https://www.grants.gov/" TargetMode="External"/><Relationship Id="rId7" Type="http://schemas.openxmlformats.org/officeDocument/2006/relationships/hyperlink" Target="https://www.transportation.gov/briefing-room/usdot-releases-state-state-fact-sheets-highlighting-benefits-bipartisa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youtube.com/playlist?list=PLE0JbKk9QnJ2_Cqh_CwQS4PFmkmUwy2if" TargetMode="External"/><Relationship Id="rId5" Type="http://schemas.openxmlformats.org/officeDocument/2006/relationships/hyperlink" Target="https://www.transportation.gov/bipartisan-infrastructure-law" TargetMode="External"/><Relationship Id="rId10" Type="http://schemas.openxmlformats.org/officeDocument/2006/relationships/hyperlink" Target="https://www.transportation.gov/bipartisan-infrastructure-law/upcoming-notice-funding-opportunity-announcements-2022" TargetMode="External"/><Relationship Id="rId4" Type="http://schemas.openxmlformats.org/officeDocument/2006/relationships/hyperlink" Target="https://www.whitehouse.gov/wp-content/uploads/2022/01/BUILDING-A-BETTER-AMERICA_FINAL.pdf" TargetMode="External"/><Relationship Id="rId9" Type="http://schemas.openxmlformats.org/officeDocument/2006/relationships/hyperlink" Target="https://www.transportation.gov/rural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7798A-94CE-440C-8C69-2DAA461E5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0290"/>
            <a:ext cx="12192000" cy="6970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 dirty="0">
              <a:solidFill>
                <a:schemeClr val="bg1"/>
              </a:solidFill>
              <a:latin typeface="Corbel" panose="020B050302020402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 dirty="0">
              <a:solidFill>
                <a:schemeClr val="bg1"/>
              </a:solidFill>
              <a:latin typeface="Corbel" panose="020B050302020402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USDOT &amp; State of New Jersey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 dirty="0">
              <a:solidFill>
                <a:schemeClr val="bg1"/>
              </a:solidFill>
              <a:latin typeface="Corbel" panose="020B050302020402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April 13,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474CD8-161F-4780-AC56-CDE4C730431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" r="84947" b="-1"/>
          <a:stretch/>
        </p:blipFill>
        <p:spPr>
          <a:xfrm>
            <a:off x="93745" y="145065"/>
            <a:ext cx="775252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660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Combined MEGA/INFRA/Rural NOFO: $1 billion; $1.55 billion; $300 million; Applications due May 23</a:t>
            </a:r>
            <a:r>
              <a:rPr lang="en-US" sz="2000" baseline="30000" dirty="0">
                <a:solidFill>
                  <a:srgbClr val="002060"/>
                </a:solidFill>
                <a:latin typeface="Corbel" panose="020B0503020204020204" pitchFamily="34" charset="0"/>
              </a:rPr>
              <a:t>rd</a:t>
            </a:r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MEGA Projects Program - $5 billion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INFRA - $8 billion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Rural Surface Transportation Grant Program - $2 billion for communities under 200k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Airport Terminal Modernization Program - $5 billion; $1 billion NOFO; Awards in Early June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$272 million in Airport Infrastructure Grants to New Jersey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Port Infrastructure Development Program (PIDP) - $2.25 billion; $450 million NOFO; Applications due May 16</a:t>
            </a:r>
            <a:r>
              <a:rPr lang="en-US" sz="2000" baseline="30000" dirty="0">
                <a:solidFill>
                  <a:srgbClr val="002060"/>
                </a:solidFill>
                <a:latin typeface="Corbel" panose="020B0503020204020204" pitchFamily="34" charset="0"/>
              </a:rPr>
              <a:t>th</a:t>
            </a: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Supports In-land Ports + EV Charging Infrastructure 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EV Charging Formula Grants - $5 billion ($1 billion this year)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 Jersey- $104million over next 5 years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Alternative Fuel Corridors due by May 13</a:t>
            </a:r>
            <a:r>
              <a:rPr lang="en-US" sz="2000" baseline="30000" dirty="0">
                <a:solidFill>
                  <a:srgbClr val="002060"/>
                </a:solidFill>
                <a:latin typeface="Corbel" panose="020B0503020204020204" pitchFamily="34" charset="0"/>
              </a:rPr>
              <a:t>th</a:t>
            </a: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; State Plans due by August 1</a:t>
            </a:r>
            <a:r>
              <a:rPr lang="en-US" sz="2000" baseline="30000" dirty="0">
                <a:solidFill>
                  <a:srgbClr val="002060"/>
                </a:solidFill>
                <a:latin typeface="Corbel" panose="020B0503020204020204" pitchFamily="34" charset="0"/>
              </a:rPr>
              <a:t>st</a:t>
            </a:r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Awards expected in September/October 2022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EV Charging Station Competitive Grants - $2.5 billion (3rd Quarter) 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Expanded loan programs to support TOD, Airports and Ports</a:t>
            </a: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Economic Engines – Current Opportunities 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89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Rail: $102 billion – most funding for passenger rail since the beginning of Amtrak</a:t>
            </a:r>
          </a:p>
          <a:p>
            <a:pPr lvl="1"/>
            <a:r>
              <a:rPr lang="en-US" sz="1800" dirty="0">
                <a:solidFill>
                  <a:srgbClr val="002060"/>
                </a:solidFill>
                <a:latin typeface="Corbel" panose="020B0503020204020204" pitchFamily="34" charset="0"/>
              </a:rPr>
              <a:t>$36 billion Federal-State Intercity Rail Partnership Grants </a:t>
            </a:r>
          </a:p>
          <a:p>
            <a:pPr lvl="1"/>
            <a:r>
              <a:rPr lang="en-US" sz="1800" dirty="0">
                <a:solidFill>
                  <a:srgbClr val="002060"/>
                </a:solidFill>
                <a:latin typeface="Corbel" panose="020B0503020204020204" pitchFamily="34" charset="0"/>
              </a:rPr>
              <a:t>$10 billion for CRISI (August 2022)</a:t>
            </a:r>
          </a:p>
          <a:p>
            <a:pPr lvl="1"/>
            <a:r>
              <a:rPr lang="en-US" sz="1800" dirty="0">
                <a:solidFill>
                  <a:srgbClr val="002060"/>
                </a:solidFill>
                <a:latin typeface="Corbel" panose="020B0503020204020204" pitchFamily="34" charset="0"/>
              </a:rPr>
              <a:t>$22 billion for Amtrak 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Reconnecting Communities Pilot Program - $1 billion 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All Stations Accessibility Program (ASAP) - $1.75 billion (July 2022)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University Transportation Centers relaunch (May 2022)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Railcar Replacement Program Competitive Grants 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Natural Gas Distribution Safety and Modernization Program (May 2022)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Nationally Significant Federal Lands and Tribal Project Program (May 2022)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National Culvert Removal, Replacement, and Restoration Grant Program (Summer 2022)</a:t>
            </a:r>
          </a:p>
          <a:p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FTA Ferry Programs: Electric or Low-Emitting Ferry Program, Ferry Service of Rural Communities Program, and Passenger Ferry Boat Program  (June 2022)</a:t>
            </a: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Economic Engines – Looking Ahead 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7507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Grant tracking: 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  <a:hlinkClick r:id="rId3"/>
              </a:rPr>
              <a:t>https://www.grants.gov/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lvl="0"/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White House Guidebook: 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  <a:hlinkClick r:id="rId4"/>
              </a:rPr>
              <a:t>https://www.whitehouse.gov/wp-content/uploads/2022/01/BUILDING-A-BETTER-AMERICA_FINAL.pdf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lvl="0"/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USDOT BIL Website</a:t>
            </a:r>
            <a:r>
              <a:rPr lang="en-US" sz="2600" dirty="0">
                <a:solidFill>
                  <a:schemeClr val="accent1">
                    <a:lumMod val="50000"/>
                  </a:schemeClr>
                </a:solidFill>
                <a:latin typeface="Corbel"/>
              </a:rPr>
              <a:t>: </a:t>
            </a:r>
            <a:r>
              <a:rPr lang="en-US" sz="2600" dirty="0">
                <a:solidFill>
                  <a:srgbClr val="013B63"/>
                </a:solidFill>
                <a:latin typeface="Corbel"/>
                <a:hlinkClick r:id="rId5"/>
              </a:rPr>
              <a:t>https://www.transportation.gov/bipartisan-infrastructure-law</a:t>
            </a:r>
            <a:r>
              <a:rPr lang="en-US" sz="2600" dirty="0">
                <a:solidFill>
                  <a:srgbClr val="013B63"/>
                </a:solidFill>
                <a:latin typeface="Corbel"/>
              </a:rPr>
              <a:t> </a:t>
            </a:r>
          </a:p>
          <a:p>
            <a:pPr lvl="0"/>
            <a:r>
              <a:rPr lang="en-US" sz="2600" dirty="0">
                <a:solidFill>
                  <a:srgbClr val="013B63"/>
                </a:solidFill>
                <a:latin typeface="Corbel"/>
              </a:rPr>
              <a:t>State and Local BIL 101 Webinars: </a:t>
            </a:r>
            <a:r>
              <a:rPr lang="en-US" sz="2600" dirty="0">
                <a:solidFill>
                  <a:srgbClr val="013B63"/>
                </a:solidFill>
                <a:latin typeface="Corbel"/>
                <a:hlinkClick r:id="rId6"/>
              </a:rPr>
              <a:t>https://www.youtube.com/playlist?list=PLE0JbKk9QnJ2_Cqh_CwQS4PFmkmUwy2if</a:t>
            </a:r>
            <a:r>
              <a:rPr lang="en-US" sz="2600" dirty="0">
                <a:solidFill>
                  <a:srgbClr val="013B63"/>
                </a:solidFill>
                <a:latin typeface="Corbel"/>
              </a:rPr>
              <a:t> </a:t>
            </a:r>
          </a:p>
          <a:p>
            <a:pPr lvl="0"/>
            <a:r>
              <a:rPr lang="en-US" sz="2600" dirty="0">
                <a:solidFill>
                  <a:srgbClr val="013B63"/>
                </a:solidFill>
                <a:latin typeface="Corbel"/>
              </a:rPr>
              <a:t>State by State Fact Sheets: </a:t>
            </a:r>
            <a:r>
              <a:rPr lang="en-US" sz="2600" dirty="0">
                <a:solidFill>
                  <a:srgbClr val="013B63"/>
                </a:solidFill>
                <a:latin typeface="Corbel"/>
                <a:hlinkClick r:id="rId7"/>
              </a:rPr>
              <a:t>https://www.transportation.gov/briefing-room/usdot-releases-state-state-fact-sheets-highlighting-benefits-bipartisan</a:t>
            </a:r>
            <a:r>
              <a:rPr lang="en-US" sz="2600" dirty="0">
                <a:solidFill>
                  <a:srgbClr val="013B63"/>
                </a:solidFill>
                <a:latin typeface="Corbel"/>
              </a:rPr>
              <a:t> </a:t>
            </a:r>
            <a:endParaRPr lang="en-US" sz="26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0"/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Monthly Office Hours and Bi-Weekly Check-Ins for Local </a:t>
            </a:r>
            <a:r>
              <a:rPr lang="en-US" sz="2600" dirty="0" err="1">
                <a:solidFill>
                  <a:srgbClr val="002060"/>
                </a:solidFill>
                <a:latin typeface="Corbel" panose="020B0503020204020204" pitchFamily="34" charset="0"/>
              </a:rPr>
              <a:t>Govs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: 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  <a:hlinkClick r:id="rId8"/>
              </a:rPr>
              <a:t>Intergov@dot.gov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lvl="0"/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Rural Opportunities: 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  <a:hlinkClick r:id="rId9"/>
              </a:rPr>
              <a:t>https://www.transportation.gov/rural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  </a:t>
            </a:r>
          </a:p>
          <a:p>
            <a:pPr lvl="0"/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NOFOs: 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  <a:hlinkClick r:id="rId10"/>
              </a:rPr>
              <a:t>https://www.transportation.gov/bipartisan-infrastructure-law/upcoming-notice-funding-opportunity-announcements-2022</a:t>
            </a:r>
            <a:r>
              <a:rPr lang="en-US" sz="2600" dirty="0">
                <a:solidFill>
                  <a:srgbClr val="002060"/>
                </a:solidFill>
                <a:latin typeface="Corbel" panose="020B0503020204020204" pitchFamily="34" charset="0"/>
              </a:rPr>
              <a:t> </a:t>
            </a:r>
          </a:p>
          <a:p>
            <a:pPr lvl="1"/>
            <a:endParaRPr lang="en-US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lv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464820" lvl="3" indent="-285750">
              <a:defRPr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914400" marR="0" lvl="4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BIL Intergovernmental Resources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319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5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7798A-94CE-440C-8C69-2DAA461E5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0290"/>
            <a:ext cx="12192000" cy="6970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 dirty="0">
              <a:solidFill>
                <a:schemeClr val="bg1"/>
              </a:solidFill>
              <a:latin typeface="Corbel" panose="020B050302020402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 dirty="0">
              <a:solidFill>
                <a:schemeClr val="bg1"/>
              </a:solidFill>
              <a:latin typeface="Corbel" panose="020B050302020402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Q&amp;A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4000" b="1" dirty="0">
              <a:solidFill>
                <a:schemeClr val="bg1"/>
              </a:solidFill>
              <a:latin typeface="Corbel" panose="020B050302020402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April 11, 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E474CD8-161F-4780-AC56-CDE4C730431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" r="84947" b="-1"/>
          <a:stretch/>
        </p:blipFill>
        <p:spPr>
          <a:xfrm>
            <a:off x="93745" y="145065"/>
            <a:ext cx="775252" cy="66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250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9" y="1089573"/>
            <a:ext cx="11159976" cy="50339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2" lvl="1" indent="0">
              <a:buNone/>
            </a:pPr>
            <a:r>
              <a:rPr lang="en-US" sz="2400" b="1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The Bipartisan Infrastructure Law (BIL) includes five-year reauthorization (FY22-26) of surface transportation programs and direct advanced appropriations.  </a:t>
            </a:r>
          </a:p>
          <a:p>
            <a:pPr marL="463550" indent="-290513"/>
            <a:r>
              <a:rPr lang="en-US" sz="2000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Total transportation funding in this five-year package is $660 billion.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Highways / Bridges: $365 billion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Transit: $107 billion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Rail: $102 billion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Aviation: $25 billion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Traffic Safety: $8 billion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Commercial Motor Vehicle Safety: $5 billion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Maritime:  $2.25 billion 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Build America Bureau: $100 billion ($30 billion in Private Activity Bonds)</a:t>
            </a:r>
          </a:p>
          <a:p>
            <a:pPr lvl="2" fontAlgn="base"/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$140 billion in funding for USDOT in FY 2022 </a:t>
            </a:r>
          </a:p>
          <a:p>
            <a:pPr marL="1196975" lvl="4" indent="-282575"/>
            <a:endParaRPr lang="en-US" sz="20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914400" lvl="4" indent="0">
              <a:buNone/>
            </a:pPr>
            <a:endParaRPr lang="en-US" sz="1500" b="1" dirty="0">
              <a:solidFill>
                <a:srgbClr val="0A2458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</a:rPr>
              <a:t>Bipartisan Infrastructure Law - Overview</a:t>
            </a:r>
          </a:p>
        </p:txBody>
      </p:sp>
    </p:spTree>
    <p:extLst>
      <p:ext uri="{BB962C8B-B14F-4D97-AF65-F5344CB8AC3E}">
        <p14:creationId xmlns:p14="http://schemas.microsoft.com/office/powerpoint/2010/main" val="3453247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9" y="1089573"/>
            <a:ext cx="11159976" cy="50339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2" lvl="1" indent="0">
              <a:buNone/>
            </a:pPr>
            <a:r>
              <a:rPr lang="en-US" sz="2400" b="1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USDOT’s Five North Stars Guiding BIL Implementation   </a:t>
            </a:r>
          </a:p>
          <a:p>
            <a:pPr marL="630237" lvl="1" indent="0">
              <a:buNone/>
            </a:pPr>
            <a:endParaRPr lang="en-US" sz="20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630237" lvl="1" indent="0">
              <a:buNone/>
            </a:pPr>
            <a:r>
              <a:rPr lang="en-US" sz="2000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	</a:t>
            </a:r>
            <a:r>
              <a:rPr lang="en-US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Safety </a:t>
            </a:r>
          </a:p>
          <a:p>
            <a:pPr marL="630237" lvl="1" indent="0">
              <a:buNone/>
            </a:pPr>
            <a:endParaRPr lang="en-US" sz="20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630237" lvl="1" indent="0">
              <a:buNone/>
            </a:pPr>
            <a:r>
              <a:rPr lang="en-US" sz="2400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	Climate</a:t>
            </a:r>
          </a:p>
          <a:p>
            <a:pPr marL="173037" indent="0">
              <a:buNone/>
            </a:pPr>
            <a:endParaRPr lang="en-US" sz="24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73037" indent="0">
              <a:buNone/>
            </a:pPr>
            <a:r>
              <a:rPr lang="en-US" sz="2400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	Equity </a:t>
            </a:r>
          </a:p>
          <a:p>
            <a:pPr marL="173037" indent="0">
              <a:buNone/>
            </a:pPr>
            <a:endParaRPr lang="en-US" sz="24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73037" indent="0">
              <a:buNone/>
            </a:pPr>
            <a:r>
              <a:rPr lang="en-US" sz="2400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	Economic Strength </a:t>
            </a:r>
          </a:p>
          <a:p>
            <a:pPr marL="173037" indent="0">
              <a:buNone/>
            </a:pPr>
            <a:endParaRPr lang="en-US" sz="24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73037" indent="0">
              <a:buNone/>
            </a:pPr>
            <a:r>
              <a:rPr lang="en-US" sz="2400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	Transformation </a:t>
            </a:r>
          </a:p>
          <a:p>
            <a:pPr marL="173037" indent="0">
              <a:buNone/>
            </a:pPr>
            <a:endParaRPr lang="en-US" sz="20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914400" lvl="4" indent="0">
              <a:buNone/>
            </a:pPr>
            <a:endParaRPr lang="en-US" sz="1500" b="1" dirty="0">
              <a:solidFill>
                <a:srgbClr val="0A2458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</a:rPr>
              <a:t>Things to Keep In Mind When Applying to USDOT Grants</a:t>
            </a:r>
          </a:p>
        </p:txBody>
      </p: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7EEEE18A-C4F6-4E3A-835D-0F92CC0522EF}"/>
              </a:ext>
            </a:extLst>
          </p:cNvPr>
          <p:cNvSpPr/>
          <p:nvPr/>
        </p:nvSpPr>
        <p:spPr>
          <a:xfrm>
            <a:off x="347892" y="1757987"/>
            <a:ext cx="601133" cy="40639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6D819B98-C22D-4241-B3AE-DB8B7F13D187}"/>
              </a:ext>
            </a:extLst>
          </p:cNvPr>
          <p:cNvSpPr/>
          <p:nvPr/>
        </p:nvSpPr>
        <p:spPr>
          <a:xfrm>
            <a:off x="361751" y="2530640"/>
            <a:ext cx="601133" cy="40639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33007267-17F4-49D0-8CF1-09A6F2F27278}"/>
              </a:ext>
            </a:extLst>
          </p:cNvPr>
          <p:cNvSpPr/>
          <p:nvPr/>
        </p:nvSpPr>
        <p:spPr>
          <a:xfrm>
            <a:off x="361751" y="3402253"/>
            <a:ext cx="601133" cy="40639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3B32F985-A145-40C5-A5F9-ED8F5E425CC2}"/>
              </a:ext>
            </a:extLst>
          </p:cNvPr>
          <p:cNvSpPr/>
          <p:nvPr/>
        </p:nvSpPr>
        <p:spPr>
          <a:xfrm>
            <a:off x="361751" y="4279604"/>
            <a:ext cx="601133" cy="40639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2D7C371F-0A5B-4585-B27D-A1A29AC3BEFD}"/>
              </a:ext>
            </a:extLst>
          </p:cNvPr>
          <p:cNvSpPr/>
          <p:nvPr/>
        </p:nvSpPr>
        <p:spPr>
          <a:xfrm>
            <a:off x="406000" y="5201550"/>
            <a:ext cx="601133" cy="406399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437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9" y="1089573"/>
            <a:ext cx="11159976" cy="50339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2" lvl="1" indent="0">
              <a:buNone/>
            </a:pPr>
            <a:endParaRPr lang="en-US" sz="2400" b="1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196975" lvl="4" indent="-282575"/>
            <a:endParaRPr lang="en-US" sz="2400" b="1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196975" lvl="4" indent="-282575"/>
            <a:endParaRPr lang="en-US" sz="2400" b="1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196975" lvl="4" indent="-282575"/>
            <a:endParaRPr lang="en-US" sz="2400" b="1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1196975" lvl="4" indent="-282575"/>
            <a:endParaRPr lang="en-US" sz="2400" b="1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914400" lvl="4" indent="0" algn="ctr">
              <a:buNone/>
            </a:pPr>
            <a:r>
              <a:rPr lang="en-US" sz="3200" b="1" dirty="0">
                <a:solidFill>
                  <a:srgbClr val="0A2458"/>
                </a:solidFill>
                <a:latin typeface="Corbel" panose="020B0503020204020204" pitchFamily="34" charset="0"/>
                <a:cs typeface="Arial" panose="020B0604020202020204" pitchFamily="34" charset="0"/>
              </a:rPr>
              <a:t>Roads, Bridges, Sidewalks and Potholes…how do I fix them? </a:t>
            </a:r>
            <a:endParaRPr lang="en-US" sz="3200" dirty="0">
              <a:solidFill>
                <a:srgbClr val="0A2458"/>
              </a:solidFill>
              <a:latin typeface="Corbel" panose="020B0503020204020204" pitchFamily="34" charset="0"/>
              <a:cs typeface="Arial" panose="020B0604020202020204" pitchFamily="34" charset="0"/>
            </a:endParaRPr>
          </a:p>
          <a:p>
            <a:pPr marL="914400" lvl="4" indent="0">
              <a:buNone/>
            </a:pPr>
            <a:endParaRPr lang="en-US" sz="1500" b="1" dirty="0">
              <a:solidFill>
                <a:srgbClr val="0A2458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chemeClr val="bg1"/>
                </a:solidFill>
                <a:latin typeface="Corbel" panose="020B0503020204020204" pitchFamily="34" charset="0"/>
                <a:ea typeface="Verdana" panose="020B0604030504040204" pitchFamily="34" charset="0"/>
              </a:rPr>
              <a:t>Question #1</a:t>
            </a:r>
          </a:p>
        </p:txBody>
      </p:sp>
    </p:spTree>
    <p:extLst>
      <p:ext uri="{BB962C8B-B14F-4D97-AF65-F5344CB8AC3E}">
        <p14:creationId xmlns:p14="http://schemas.microsoft.com/office/powerpoint/2010/main" val="1781435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Safety First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$250 million in Highway Safety Grants in December 2021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National Roadway Safety Strategy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Safe Streets for All - $6 billion in Direct Local Funding – (May 2022)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Bridge Funding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$40 billion – Highest Investment since the 1956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 Jersey: $246 million in FY 22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15% set aside for locally owned bridges &amp; 100% federal match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Bridge Investment Grant Program – $12.5 billion – (May 2022)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Highway Funding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$57.5 billion announced – Largest in Decades &amp; 20% higher than last year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 Jersey: $8.1 billion over 5 years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State Consultation with MPOs &amp; RPOs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Highway Safety: $15.6 billion over 5 years + New Guidance Announced in February 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Rebuilding Core Assets 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776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RAISE Grants: $2.275 billion – Accepting Applications until April 14th @ 5:00 PM EDT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The CDBG of DOT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Emphasis on Climate and Equity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NEW: Focus on pre-apprenticeship, apprenticeship, Local Hire and PLAs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$775 Million appropriated by Congress through the Omnibus</a:t>
            </a:r>
            <a:endParaRPr lang="en-US" sz="16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Local Match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Can be waived in RAISE program for disadvantaged and rural areas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Thriving Communities for pilot programs - $30 million in technical assistance 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Transportation Alternatives Program -$1.4 billion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$1.44 billion over 5 years for pedestrian and bicycle facilities, trails, Safe Routes to Schools Projects, road safety assessments, historic preservation, vegetation management, environmental mitigation related to stormwater and habitat connectivity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States are required to run a competitive grant process for funding and can suballocate all 100% of funding to local governments</a:t>
            </a:r>
          </a:p>
          <a:p>
            <a:pPr lvl="1"/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Rebuilding Core Assets 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929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/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/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/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/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457200" lvl="1" indent="0" algn="ctr">
              <a:buNone/>
            </a:pPr>
            <a:r>
              <a:rPr lang="en-US" sz="3200" b="1" dirty="0">
                <a:solidFill>
                  <a:srgbClr val="002060"/>
                </a:solidFill>
                <a:latin typeface="Corbel" panose="020B0503020204020204" pitchFamily="34" charset="0"/>
              </a:rPr>
              <a:t>Why Am I in this Traffic?</a:t>
            </a: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Question #2  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014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Transit Funding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$107 billion – Largest Investment in Public Transit Ever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New Jersey: $4.5 billion over 5 years (37% increase)  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Capital Investment Grant (CIG) Program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$23 billion – highest funding amount ever; $2.8 billion included in FY 2022 Omnibus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Direct Local Funding Opportunity for light rail, commuter rail, subways and bus rapid transit (BRT)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Clean Energy Buses </a:t>
            </a: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Low or No Emission Bus Grant Program - $5.6 billion Total; $1.1 billion NOFO released; Applications due on May 31st</a:t>
            </a:r>
            <a:endParaRPr lang="en-US" sz="16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lvl="1"/>
            <a:r>
              <a:rPr lang="en-US" sz="2000" dirty="0">
                <a:solidFill>
                  <a:srgbClr val="002060"/>
                </a:solidFill>
                <a:latin typeface="Corbel" panose="020B0503020204020204" pitchFamily="34" charset="0"/>
              </a:rPr>
              <a:t>Bus and Bus Facilities Grant Program - $2 billion; $372 million NOFO release; Applications due on May 31st</a:t>
            </a: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New: Railroad Crossing Elimination - $5.5 billion (June 2022)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New: SMART Grants - $1 billion (September 2022) </a:t>
            </a:r>
          </a:p>
          <a:p>
            <a:r>
              <a:rPr lang="en-US" sz="2400" dirty="0">
                <a:solidFill>
                  <a:srgbClr val="002060"/>
                </a:solidFill>
                <a:latin typeface="Corbel" panose="020B0503020204020204" pitchFamily="34" charset="0"/>
              </a:rPr>
              <a:t>New: Carbon Mitigation Program: $6.5 Billion (April 2022) </a:t>
            </a:r>
            <a:endParaRPr lang="en-US" sz="20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Congestion Relief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960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003EC-C596-4BEA-B4AA-C060B8503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8939C9-AC64-B240-A8FE-6EE68C639854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xt Placeholder 3"/>
          <p:cNvSpPr txBox="1">
            <a:spLocks/>
          </p:cNvSpPr>
          <p:nvPr/>
        </p:nvSpPr>
        <p:spPr>
          <a:xfrm>
            <a:off x="203448" y="1089573"/>
            <a:ext cx="11683751" cy="5033924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0" indent="0" algn="ctr">
              <a:buNone/>
            </a:pPr>
            <a:r>
              <a:rPr lang="en-US" sz="3200" b="1" dirty="0">
                <a:solidFill>
                  <a:srgbClr val="002060"/>
                </a:solidFill>
                <a:latin typeface="Corbel" panose="020B0503020204020204" pitchFamily="34" charset="0"/>
              </a:rPr>
              <a:t>How do I develop my economy and plan for the future?</a:t>
            </a: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50000"/>
                </a:schemeClr>
              </a:solidFill>
              <a:latin typeface="Corbel" panose="020B0503020204020204" pitchFamily="34" charset="0"/>
            </a:endParaRPr>
          </a:p>
          <a:p>
            <a:endParaRPr lang="en-US" sz="2400" dirty="0">
              <a:solidFill>
                <a:srgbClr val="002060"/>
              </a:solidFill>
              <a:latin typeface="Corbel" panose="020B0503020204020204" pitchFamily="34" charset="0"/>
            </a:endParaRPr>
          </a:p>
          <a:p>
            <a:pPr marL="1196975" marR="0" lvl="4" indent="-282575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DB44E57-6C7F-4C6C-AC4B-61CDB15B928B}"/>
              </a:ext>
            </a:extLst>
          </p:cNvPr>
          <p:cNvSpPr txBox="1">
            <a:spLocks/>
          </p:cNvSpPr>
          <p:nvPr/>
        </p:nvSpPr>
        <p:spPr>
          <a:xfrm>
            <a:off x="962884" y="255456"/>
            <a:ext cx="11517543" cy="467863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b="1" dirty="0">
                <a:solidFill>
                  <a:schemeClr val="bg1"/>
                </a:solidFill>
                <a:latin typeface="Corbel"/>
                <a:ea typeface="Verdana"/>
                <a:cs typeface="Tahoma"/>
              </a:rPr>
              <a:t>Question #3  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3099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49A46D02B30249B7CF07EB720A30B8" ma:contentTypeVersion="5" ma:contentTypeDescription="Create a new document." ma:contentTypeScope="" ma:versionID="14351d0c7b792c17917e3feca8b56b5a">
  <xsd:schema xmlns:xsd="http://www.w3.org/2001/XMLSchema" xmlns:xs="http://www.w3.org/2001/XMLSchema" xmlns:p="http://schemas.microsoft.com/office/2006/metadata/properties" xmlns:ns3="ca2cb618-2479-42e9-bfd8-c19456088ef3" xmlns:ns4="b6c72c7d-f6a0-4c7a-8877-e4d84007dcad" targetNamespace="http://schemas.microsoft.com/office/2006/metadata/properties" ma:root="true" ma:fieldsID="596083c801d52cd9e1e5ad5304891ba5" ns3:_="" ns4:_="">
    <xsd:import namespace="ca2cb618-2479-42e9-bfd8-c19456088ef3"/>
    <xsd:import namespace="b6c72c7d-f6a0-4c7a-8877-e4d84007dca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cb618-2479-42e9-bfd8-c19456088e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c72c7d-f6a0-4c7a-8877-e4d84007dca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5569D9-F7A9-4A30-BCFC-E59BEB29D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2cb618-2479-42e9-bfd8-c19456088ef3"/>
    <ds:schemaRef ds:uri="b6c72c7d-f6a0-4c7a-8877-e4d84007dc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E7AE84-B0AE-45DC-A161-AF112DD436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7ACA69-4FEC-4D23-B345-B6F0712DCC3D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ca2cb618-2479-42e9-bfd8-c19456088ef3"/>
    <ds:schemaRef ds:uri="http://schemas.microsoft.com/office/infopath/2007/PartnerControls"/>
    <ds:schemaRef ds:uri="b6c72c7d-f6a0-4c7a-8877-e4d84007dca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37330</TotalTime>
  <Words>1121</Words>
  <Application>Microsoft Office PowerPoint</Application>
  <PresentationFormat>Widescreen</PresentationFormat>
  <Paragraphs>178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Corbel</vt:lpstr>
      <vt:lpstr>Georgia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Coes, Christopher (OST)</dc:creator>
  <cp:lastModifiedBy>Small, Charles (OST)</cp:lastModifiedBy>
  <cp:revision>93</cp:revision>
  <dcterms:created xsi:type="dcterms:W3CDTF">2021-11-10T21:33:50Z</dcterms:created>
  <dcterms:modified xsi:type="dcterms:W3CDTF">2022-05-03T16:01:52Z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0x0101002149A46D02B30249B7CF07EB720A30B8</vt:lpwstr>
  </property>
</Properties>
</file>