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257" r:id="rId4"/>
    <p:sldId id="258" r:id="rId5"/>
    <p:sldId id="272" r:id="rId6"/>
    <p:sldId id="260" r:id="rId7"/>
    <p:sldId id="273" r:id="rId8"/>
    <p:sldId id="261" r:id="rId9"/>
    <p:sldId id="262" r:id="rId10"/>
    <p:sldId id="266" r:id="rId11"/>
    <p:sldId id="267" r:id="rId12"/>
    <p:sldId id="269" r:id="rId13"/>
    <p:sldId id="263" r:id="rId14"/>
    <p:sldId id="268" r:id="rId15"/>
    <p:sldId id="270" r:id="rId16"/>
    <p:sldId id="271" r:id="rId17"/>
    <p:sldId id="265" r:id="rId18"/>
    <p:sldId id="264" r:id="rId19"/>
    <p:sldId id="27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DE93A8-FC4E-4365-AE6B-28DCA1E09228}">
          <p14:sldIdLst>
            <p14:sldId id="259"/>
            <p14:sldId id="256"/>
            <p14:sldId id="257"/>
            <p14:sldId id="258"/>
            <p14:sldId id="272"/>
            <p14:sldId id="260"/>
            <p14:sldId id="273"/>
            <p14:sldId id="261"/>
            <p14:sldId id="262"/>
            <p14:sldId id="266"/>
            <p14:sldId id="267"/>
            <p14:sldId id="269"/>
            <p14:sldId id="263"/>
            <p14:sldId id="268"/>
            <p14:sldId id="270"/>
            <p14:sldId id="271"/>
            <p14:sldId id="265"/>
            <p14:sldId id="264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29" autoAdjust="0"/>
  </p:normalViewPr>
  <p:slideViewPr>
    <p:cSldViewPr>
      <p:cViewPr varScale="1">
        <p:scale>
          <a:sx n="89" d="100"/>
          <a:sy n="89" d="100"/>
        </p:scale>
        <p:origin x="10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9257DD-10AA-46EC-91D3-AD4F55BA892F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AA088C-9384-4DB3-B642-2D8520004B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0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A088C-9384-4DB3-B642-2D8520004B5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1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“Title”</a:t>
            </a:r>
          </a:p>
          <a:p>
            <a:r>
              <a:rPr lang="en-US" dirty="0" smtClean="0"/>
              <a:t>Date of Program</a:t>
            </a:r>
          </a:p>
          <a:p>
            <a:r>
              <a:rPr lang="en-US" dirty="0" smtClean="0"/>
              <a:t>Time of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12" y="381000"/>
            <a:ext cx="6782688" cy="167665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1333056" y="54102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Name &amp; title of NJLM Staff if applicable</a:t>
            </a:r>
            <a:endParaRPr lang="en-US" sz="17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-1447800"/>
            <a:ext cx="2946759" cy="99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2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-1447800"/>
            <a:ext cx="2946759" cy="9943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6" y="381000"/>
            <a:ext cx="6782688" cy="1676654"/>
          </a:xfrm>
          <a:prstGeom prst="rect">
            <a:avLst/>
          </a:prstGeom>
        </p:spPr>
      </p:pic>
      <p:sp>
        <p:nvSpPr>
          <p:cNvPr id="9" name="Vertical Text Placeholder 2"/>
          <p:cNvSpPr>
            <a:spLocks noGrp="1"/>
          </p:cNvSpPr>
          <p:nvPr>
            <p:ph type="body" orient="vert" idx="12" hasCustomPrompt="1"/>
          </p:nvPr>
        </p:nvSpPr>
        <p:spPr>
          <a:xfrm rot="16200000">
            <a:off x="4000500" y="-1257300"/>
            <a:ext cx="457201" cy="7543800"/>
          </a:xfrm>
        </p:spPr>
        <p:txBody>
          <a:bodyPr vert="eaVert">
            <a:normAutofit/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2400">
                <a:latin typeface="+mj-lt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+mn-lt"/>
              </a:rPr>
              <a:t>Contact:</a:t>
            </a:r>
            <a:endParaRPr lang="en-US" altLang="en-US" sz="2000" dirty="0">
              <a:latin typeface="+mn-l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57200" y="27432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+mn-lt"/>
              </a:rPr>
              <a:t>Staff Name, Staff Title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+mn-lt"/>
              </a:rPr>
              <a:t>609-695-3481 x###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latin typeface="+mn-lt"/>
              </a:rPr>
              <a:t>name@njlm.org</a:t>
            </a:r>
            <a:endParaRPr lang="en-US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20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66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28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3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0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9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0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1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2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Start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DCA Protected Best Practice Inventory: Core Competencies first item!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“Does your municipality maintain an up-to-date municipal website containing at minimum the following: past 3 years’ adopted budgets; the current year’s proposed budget; most recent financial statement and audits; notification(s) for solicitation of bids &amp; RFPs; and meeting dates, minutes, and agendas for the governing body, planning board, board of adjustments &amp; all commissions.”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29200" y="6308725"/>
            <a:ext cx="39624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Considerations: Ease of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Drag and drop CMS to build pages moving forward?</a:t>
            </a:r>
          </a:p>
          <a:p>
            <a:r>
              <a:rPr lang="en-US" dirty="0" smtClean="0"/>
              <a:t>Cross system updates?</a:t>
            </a:r>
          </a:p>
          <a:p>
            <a:r>
              <a:rPr lang="en-US" dirty="0" smtClean="0"/>
              <a:t>Preview before designed pages go live?</a:t>
            </a:r>
          </a:p>
          <a:p>
            <a:r>
              <a:rPr lang="en-US" dirty="0" smtClean="0"/>
              <a:t>Photo </a:t>
            </a:r>
            <a:r>
              <a:rPr lang="en-US" dirty="0" smtClean="0"/>
              <a:t>autosize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Cut and paste directly from Word to CMS?</a:t>
            </a:r>
          </a:p>
          <a:p>
            <a:r>
              <a:rPr lang="en-US" dirty="0" smtClean="0"/>
              <a:t>Spell check?</a:t>
            </a:r>
          </a:p>
          <a:p>
            <a:r>
              <a:rPr lang="en-US" dirty="0" smtClean="0"/>
              <a:t>Broken links reports?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356350"/>
            <a:ext cx="32004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0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Considerations: Search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</a:p>
          <a:p>
            <a:r>
              <a:rPr lang="en-US" dirty="0" smtClean="0"/>
              <a:t>Predictive</a:t>
            </a:r>
          </a:p>
          <a:p>
            <a:r>
              <a:rPr lang="en-US" dirty="0" smtClean="0"/>
              <a:t>Unified </a:t>
            </a:r>
          </a:p>
          <a:p>
            <a:r>
              <a:rPr lang="en-US" dirty="0" smtClean="0"/>
              <a:t>Elastic</a:t>
            </a:r>
          </a:p>
          <a:p>
            <a:r>
              <a:rPr lang="en-US" dirty="0" smtClean="0"/>
              <a:t>We just wanted better!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356350"/>
            <a:ext cx="32004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17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Considerations: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Newsletters</a:t>
            </a:r>
          </a:p>
          <a:p>
            <a:r>
              <a:rPr lang="en-US" dirty="0" smtClean="0"/>
              <a:t>Texting</a:t>
            </a:r>
          </a:p>
          <a:p>
            <a:r>
              <a:rPr lang="en-US" dirty="0" smtClean="0"/>
              <a:t>Surveys</a:t>
            </a:r>
          </a:p>
          <a:p>
            <a:r>
              <a:rPr lang="en-US" dirty="0" smtClean="0"/>
              <a:t>Calendars</a:t>
            </a:r>
          </a:p>
          <a:p>
            <a:r>
              <a:rPr lang="en-US" dirty="0" smtClean="0"/>
              <a:t>OPRA (how &amp; where)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Podcasts</a:t>
            </a:r>
          </a:p>
          <a:p>
            <a:r>
              <a:rPr lang="en-US" dirty="0" smtClean="0"/>
              <a:t>Blogs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356350"/>
            <a:ext cx="30480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24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Onsite or offsite?</a:t>
            </a:r>
          </a:p>
          <a:p>
            <a:pPr lvl="1"/>
            <a:r>
              <a:rPr lang="en-US" dirty="0" smtClean="0"/>
              <a:t>For how many people?</a:t>
            </a:r>
          </a:p>
          <a:p>
            <a:pPr lvl="1"/>
            <a:r>
              <a:rPr lang="en-US" dirty="0" smtClean="0"/>
              <a:t>How many trainers?</a:t>
            </a:r>
          </a:p>
          <a:p>
            <a:pPr lvl="1"/>
            <a:r>
              <a:rPr lang="en-US" dirty="0" smtClean="0"/>
              <a:t>Equipment required? (laptops, Ethernet cables)</a:t>
            </a:r>
          </a:p>
          <a:p>
            <a:pPr lvl="1"/>
            <a:r>
              <a:rPr lang="en-US" dirty="0" smtClean="0"/>
              <a:t>Time required?</a:t>
            </a:r>
          </a:p>
          <a:p>
            <a:pPr lvl="1"/>
            <a:r>
              <a:rPr lang="en-US" dirty="0" smtClean="0"/>
              <a:t>Costs?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9718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34290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8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Considerations: Crisis Help/Support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Emergencies</a:t>
            </a:r>
          </a:p>
          <a:p>
            <a:pPr lvl="1"/>
            <a:r>
              <a:rPr lang="en-US" dirty="0" smtClean="0"/>
              <a:t>24/7 support?</a:t>
            </a:r>
          </a:p>
          <a:p>
            <a:r>
              <a:rPr lang="en-US" dirty="0" smtClean="0"/>
              <a:t>Everyday</a:t>
            </a:r>
          </a:p>
          <a:p>
            <a:pPr lvl="1"/>
            <a:r>
              <a:rPr lang="en-US" dirty="0" smtClean="0"/>
              <a:t>Help desk</a:t>
            </a:r>
          </a:p>
          <a:p>
            <a:pPr lvl="1"/>
            <a:r>
              <a:rPr lang="en-US" dirty="0" smtClean="0"/>
              <a:t>Support team</a:t>
            </a:r>
          </a:p>
          <a:p>
            <a:pPr lvl="1"/>
            <a:r>
              <a:rPr lang="en-US" dirty="0" smtClean="0"/>
              <a:t>Guaranteed response time?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356350"/>
            <a:ext cx="32004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Consideration: Exit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is it going to cost to get out of here?</a:t>
            </a:r>
          </a:p>
          <a:p>
            <a:r>
              <a:rPr lang="en-US" dirty="0" smtClean="0"/>
              <a:t>File Fees</a:t>
            </a:r>
          </a:p>
          <a:p>
            <a:r>
              <a:rPr lang="en-US" dirty="0" smtClean="0"/>
              <a:t>Contract length</a:t>
            </a:r>
          </a:p>
          <a:p>
            <a:r>
              <a:rPr lang="en-US" dirty="0" smtClean="0"/>
              <a:t>Transfers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146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35052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64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Consideration: Aesthetics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good!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146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34290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91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Considerations: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 will this take?</a:t>
            </a:r>
          </a:p>
          <a:p>
            <a:pPr lvl="1"/>
            <a:r>
              <a:rPr lang="en-US" dirty="0" smtClean="0"/>
              <a:t>Promises, promises: 12 weeks to 7 months or the dreaded TBD!</a:t>
            </a:r>
          </a:p>
          <a:p>
            <a:pPr lvl="1"/>
            <a:r>
              <a:rPr lang="en-US" dirty="0" smtClean="0"/>
              <a:t>Consider your schedule. This Conference shifted our go live date by about six months.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9718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6356350"/>
            <a:ext cx="33528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61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Considerations: Design/Consults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During your redesign how will you stay informed about the </a:t>
            </a:r>
            <a:r>
              <a:rPr lang="en-US" dirty="0" smtClean="0"/>
              <a:t>process?</a:t>
            </a:r>
          </a:p>
          <a:p>
            <a:pPr lvl="1"/>
            <a:r>
              <a:rPr lang="en-US" dirty="0" smtClean="0"/>
              <a:t>Is this via phone, in person, web based?</a:t>
            </a:r>
          </a:p>
          <a:p>
            <a:pPr lvl="1"/>
            <a:r>
              <a:rPr lang="en-US" dirty="0" smtClean="0"/>
              <a:t>How many days do you have to review the plans they present to you? Build in time for yourself. Don’t allow yourself to be rushed.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34290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22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Teamwork!</a:t>
            </a:r>
          </a:p>
          <a:p>
            <a:pPr lvl="1"/>
            <a:r>
              <a:rPr lang="en-US" dirty="0" smtClean="0"/>
              <a:t>Value of having a good cop and a bad cop</a:t>
            </a:r>
          </a:p>
          <a:p>
            <a:pPr lvl="1"/>
            <a:r>
              <a:rPr lang="en-US" dirty="0" smtClean="0"/>
              <a:t>Tech expert and content specialist</a:t>
            </a:r>
          </a:p>
          <a:p>
            <a:r>
              <a:rPr lang="en-US" dirty="0" smtClean="0"/>
              <a:t>Timelines!</a:t>
            </a:r>
          </a:p>
          <a:p>
            <a:pPr lvl="1"/>
            <a:r>
              <a:rPr lang="en-US" dirty="0" smtClean="0"/>
              <a:t>They want their money</a:t>
            </a:r>
          </a:p>
          <a:p>
            <a:pPr lvl="1"/>
            <a:r>
              <a:rPr lang="en-US" dirty="0" smtClean="0"/>
              <a:t>You have your needs</a:t>
            </a:r>
          </a:p>
          <a:p>
            <a:r>
              <a:rPr lang="en-US" dirty="0" smtClean="0"/>
              <a:t>Expectations!</a:t>
            </a:r>
          </a:p>
          <a:p>
            <a:pPr lvl="1"/>
            <a:r>
              <a:rPr lang="en-US" dirty="0" smtClean="0"/>
              <a:t>For better and for worse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356350"/>
            <a:ext cx="32766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0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Website Content, Accessibility, &amp; Management 2.0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3668582"/>
            <a:ext cx="7315200" cy="1741618"/>
          </a:xfrm>
        </p:spPr>
        <p:txBody>
          <a:bodyPr>
            <a:noAutofit/>
          </a:bodyPr>
          <a:lstStyle/>
          <a:p>
            <a:r>
              <a:rPr lang="en-US" sz="3200" dirty="0" smtClean="0"/>
              <a:t>Managing a redesign with an outside firm</a:t>
            </a:r>
          </a:p>
          <a:p>
            <a:endParaRPr lang="en-US" sz="2000" dirty="0" smtClean="0"/>
          </a:p>
          <a:p>
            <a:r>
              <a:rPr lang="en-US" sz="2000" dirty="0" smtClean="0"/>
              <a:t>By Amy Spiezio, MA</a:t>
            </a:r>
            <a:br>
              <a:rPr lang="en-US" sz="2000" dirty="0" smtClean="0"/>
            </a:br>
            <a:r>
              <a:rPr lang="en-US" sz="2000" dirty="0" smtClean="0"/>
              <a:t>Managing Editor, NJ Municipalities, NJLM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486400"/>
            <a:ext cx="396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12774"/>
            <a:ext cx="6400800" cy="1139825"/>
          </a:xfrm>
        </p:spPr>
        <p:txBody>
          <a:bodyPr>
            <a:noAutofit/>
          </a:bodyPr>
          <a:lstStyle/>
          <a:p>
            <a:r>
              <a:rPr lang="en-US" sz="4000" dirty="0" smtClean="0"/>
              <a:t>Time to Make a Change?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6416" y="2209800"/>
            <a:ext cx="2524844" cy="21336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92288" y="1828800"/>
            <a:ext cx="3998912" cy="4343401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/>
              <a:t>Design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Staff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Plans for the Future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Is the Pain Worth the Pain?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0480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4400" y="6356350"/>
            <a:ext cx="33528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086600" cy="11620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Getting Internal Agreement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01" y="1524793"/>
            <a:ext cx="2542214" cy="190420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800600" cy="469106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/>
              <a:t>Department outreach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Who is working on site?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Interest in upgrade/update</a:t>
            </a:r>
          </a:p>
          <a:p>
            <a:pPr lvl="1"/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Needs &amp; wants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Realistic expectations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No expectations!</a:t>
            </a:r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sz="3200" dirty="0" smtClean="0"/>
              <a:t>Determine benefits of change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User issues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Increased technology expectations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6800" y="6356350"/>
            <a:ext cx="32004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In-house control</a:t>
            </a:r>
          </a:p>
          <a:p>
            <a:r>
              <a:rPr lang="en-US" dirty="0" smtClean="0"/>
              <a:t>Consolidated services for blog, newsletters</a:t>
            </a:r>
          </a:p>
          <a:p>
            <a:r>
              <a:rPr lang="en-US" dirty="0" smtClean="0"/>
              <a:t>Updated look and functionality</a:t>
            </a:r>
          </a:p>
          <a:p>
            <a:r>
              <a:rPr lang="en-US" dirty="0" smtClean="0"/>
              <a:t>A forward-looking partner. Someone to give us what we didn’t know we needed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356350"/>
            <a:ext cx="32004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6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976"/>
            <a:ext cx="8229600" cy="1143000"/>
          </a:xfrm>
        </p:spPr>
        <p:txBody>
          <a:bodyPr/>
          <a:lstStyle/>
          <a:p>
            <a:r>
              <a:rPr lang="en-US" dirty="0" smtClean="0"/>
              <a:t>This May Take A While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993" y="1905000"/>
            <a:ext cx="8229600" cy="3687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SMART pitching</a:t>
            </a:r>
          </a:p>
          <a:p>
            <a:pPr lvl="1"/>
            <a:r>
              <a:rPr lang="en-US" dirty="0" smtClean="0"/>
              <a:t>Specific: Ugly </a:t>
            </a:r>
            <a:r>
              <a:rPr lang="en-US" dirty="0" smtClean="0"/>
              <a:t>ain’t</a:t>
            </a:r>
            <a:r>
              <a:rPr lang="en-US" dirty="0" smtClean="0"/>
              <a:t> going to make it happen.</a:t>
            </a:r>
          </a:p>
          <a:p>
            <a:pPr lvl="1"/>
            <a:r>
              <a:rPr lang="en-US" dirty="0" smtClean="0"/>
              <a:t>Measurable: Complaints, bounce backs, 404s</a:t>
            </a:r>
          </a:p>
          <a:p>
            <a:pPr lvl="1"/>
            <a:r>
              <a:rPr lang="en-US" dirty="0" smtClean="0"/>
              <a:t>Achievable: Local Government vs. Big Business</a:t>
            </a:r>
          </a:p>
          <a:p>
            <a:pPr lvl="1"/>
            <a:r>
              <a:rPr lang="en-US" dirty="0" smtClean="0"/>
              <a:t>Relevant: Personnel and audience factors</a:t>
            </a:r>
          </a:p>
          <a:p>
            <a:pPr lvl="1"/>
            <a:r>
              <a:rPr lang="en-US" dirty="0" smtClean="0"/>
              <a:t>Time Bound: Length of project &amp; current expectations/timeliness</a:t>
            </a:r>
          </a:p>
          <a:p>
            <a:pPr marL="457200" lvl="1" indent="0">
              <a:buNone/>
            </a:pPr>
            <a:r>
              <a:rPr lang="en-US" dirty="0" smtClean="0"/>
              <a:t>* If at first you don’t succeed, pitch, pitch again!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356350"/>
            <a:ext cx="32004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31029"/>
            <a:ext cx="273144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0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Your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Open/Closed system</a:t>
            </a:r>
          </a:p>
          <a:p>
            <a:r>
              <a:rPr lang="en-US" dirty="0" smtClean="0"/>
              <a:t>Webmaster or not, internal or external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356350"/>
            <a:ext cx="32004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5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Dig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Many, many fish in the web design ocean.</a:t>
            </a:r>
          </a:p>
          <a:p>
            <a:r>
              <a:rPr lang="en-US" dirty="0" smtClean="0"/>
              <a:t>Form a research committee.</a:t>
            </a:r>
          </a:p>
          <a:p>
            <a:r>
              <a:rPr lang="en-US" dirty="0" smtClean="0"/>
              <a:t>Interview candidates,</a:t>
            </a:r>
            <a:r>
              <a:rPr lang="en-US" dirty="0"/>
              <a:t> </a:t>
            </a:r>
            <a:r>
              <a:rPr lang="en-US" dirty="0" smtClean="0"/>
              <a:t>but be realistic about how many interviews you want to do.</a:t>
            </a:r>
          </a:p>
          <a:p>
            <a:r>
              <a:rPr lang="en-US" dirty="0" smtClean="0"/>
              <a:t>Be realistic about what you want within your budget and resources.</a:t>
            </a:r>
            <a:endParaRPr lang="en-US" dirty="0"/>
          </a:p>
          <a:p>
            <a:r>
              <a:rPr lang="en-US" dirty="0" smtClean="0"/>
              <a:t>Organize your information.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356350"/>
            <a:ext cx="32766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8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Your Future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600200"/>
            <a:ext cx="8778240" cy="3657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Wednesday, November 20,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356350"/>
            <a:ext cx="3200400" cy="365125"/>
          </a:xfrm>
        </p:spPr>
        <p:txBody>
          <a:bodyPr/>
          <a:lstStyle/>
          <a:p>
            <a:r>
              <a:rPr lang="en-US" dirty="0" smtClean="0"/>
              <a:t>New Jersey State League of Municipalities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78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JLM">
      <a:majorFont>
        <a:latin typeface="DistrictProW01-Bold"/>
        <a:ea typeface=""/>
        <a:cs typeface=""/>
      </a:majorFont>
      <a:minorFont>
        <a:latin typeface="DistrictProW01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3308</TotalTime>
  <Words>737</Words>
  <Application>Microsoft Office PowerPoint</Application>
  <PresentationFormat>On-screen Show (4:3)</PresentationFormat>
  <Paragraphs>147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DistrictProW01-Bold</vt:lpstr>
      <vt:lpstr>DistrictProW01-Book</vt:lpstr>
      <vt:lpstr>Office Theme</vt:lpstr>
      <vt:lpstr>Before You Start</vt:lpstr>
      <vt:lpstr>Website Content, Accessibility, &amp; Management 2.0</vt:lpstr>
      <vt:lpstr>Time to Make a Change?</vt:lpstr>
      <vt:lpstr>Getting Internal Agreement</vt:lpstr>
      <vt:lpstr>What We Wanted</vt:lpstr>
      <vt:lpstr>This May Take A While</vt:lpstr>
      <vt:lpstr>Meeting Your Match</vt:lpstr>
      <vt:lpstr>The Big Dig</vt:lpstr>
      <vt:lpstr>Chart Your Future</vt:lpstr>
      <vt:lpstr>Considerations: Ease of Use</vt:lpstr>
      <vt:lpstr>Considerations: Search Function</vt:lpstr>
      <vt:lpstr>Considerations: Tools</vt:lpstr>
      <vt:lpstr>Considerations: Training</vt:lpstr>
      <vt:lpstr>Considerations: Crisis Help/Support</vt:lpstr>
      <vt:lpstr>Consideration: Exit Plan</vt:lpstr>
      <vt:lpstr>Consideration: Aesthetics</vt:lpstr>
      <vt:lpstr>Considerations: Timeline</vt:lpstr>
      <vt:lpstr>Considerations: Design/Consults</vt:lpstr>
      <vt:lpstr>Managing the Project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Spiezio</dc:creator>
  <cp:lastModifiedBy>Amy Spiezio</cp:lastModifiedBy>
  <cp:revision>20</cp:revision>
  <cp:lastPrinted>2019-11-18T16:07:02Z</cp:lastPrinted>
  <dcterms:created xsi:type="dcterms:W3CDTF">2019-11-07T20:52:59Z</dcterms:created>
  <dcterms:modified xsi:type="dcterms:W3CDTF">2019-11-18T16:07:24Z</dcterms:modified>
</cp:coreProperties>
</file>