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ink/ink1.xml" ContentType="application/inkml+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8" r:id="rId1"/>
  </p:sldMasterIdLst>
  <p:sldIdLst>
    <p:sldId id="256" r:id="rId2"/>
    <p:sldId id="257" r:id="rId3"/>
    <p:sldId id="269" r:id="rId4"/>
    <p:sldId id="270" r:id="rId5"/>
    <p:sldId id="275" r:id="rId6"/>
    <p:sldId id="276" r:id="rId7"/>
    <p:sldId id="272" r:id="rId8"/>
    <p:sldId id="258" r:id="rId9"/>
    <p:sldId id="259" r:id="rId10"/>
    <p:sldId id="260" r:id="rId11"/>
    <p:sldId id="263" r:id="rId12"/>
    <p:sldId id="264" r:id="rId13"/>
    <p:sldId id="262" r:id="rId14"/>
    <p:sldId id="261" r:id="rId15"/>
    <p:sldId id="265" r:id="rId16"/>
    <p:sldId id="266" r:id="rId17"/>
    <p:sldId id="268" r:id="rId18"/>
    <p:sldId id="267"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0176" autoAdjust="0"/>
  </p:normalViewPr>
  <p:slideViewPr>
    <p:cSldViewPr snapToGrid="0">
      <p:cViewPr varScale="1">
        <p:scale>
          <a:sx n="88" d="100"/>
          <a:sy n="88" d="100"/>
        </p:scale>
        <p:origin x="-470"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4D665-2466-4933-989F-BD11CC4824BC}" type="doc">
      <dgm:prSet loTypeId="urn:microsoft.com/office/officeart/2005/8/layout/cycle6" loCatId="cycle" qsTypeId="urn:microsoft.com/office/officeart/2005/8/quickstyle/simple2" qsCatId="simple" csTypeId="urn:microsoft.com/office/officeart/2005/8/colors/colorful2" csCatId="colorful"/>
      <dgm:spPr/>
      <dgm:t>
        <a:bodyPr/>
        <a:lstStyle/>
        <a:p>
          <a:endParaRPr lang="en-US"/>
        </a:p>
      </dgm:t>
    </dgm:pt>
    <dgm:pt modelId="{39ECB8AF-EDFF-444A-A9D1-E9C8F8987E3D}">
      <dgm:prSet/>
      <dgm:spPr/>
      <dgm:t>
        <a:bodyPr/>
        <a:lstStyle/>
        <a:p>
          <a:r>
            <a:rPr lang="en-US" b="0" i="0" dirty="0"/>
            <a:t>Oversee addiction fighting efforts across Department of Law and Public Safety</a:t>
          </a:r>
          <a:endParaRPr lang="en-US" dirty="0"/>
        </a:p>
      </dgm:t>
    </dgm:pt>
    <dgm:pt modelId="{0F67B0CD-6A85-4FA8-9942-76B956BD16EC}" type="parTrans" cxnId="{8B8894AA-0302-49EF-AF2F-7807A4CDBA66}">
      <dgm:prSet/>
      <dgm:spPr/>
      <dgm:t>
        <a:bodyPr/>
        <a:lstStyle/>
        <a:p>
          <a:endParaRPr lang="en-US"/>
        </a:p>
      </dgm:t>
    </dgm:pt>
    <dgm:pt modelId="{7493B9DA-7264-4877-94E0-592488AF85A6}" type="sibTrans" cxnId="{8B8894AA-0302-49EF-AF2F-7807A4CDBA66}">
      <dgm:prSet/>
      <dgm:spPr/>
      <dgm:t>
        <a:bodyPr/>
        <a:lstStyle/>
        <a:p>
          <a:endParaRPr lang="en-US"/>
        </a:p>
      </dgm:t>
    </dgm:pt>
    <dgm:pt modelId="{4D8CF2DD-1C14-4CA5-87A4-0747D425781A}">
      <dgm:prSet/>
      <dgm:spPr/>
      <dgm:t>
        <a:bodyPr/>
        <a:lstStyle/>
        <a:p>
          <a:r>
            <a:rPr lang="en-US" b="0" i="0"/>
            <a:t>Create partnerships with other agencies and groups to identify and implement solutions to the opioid crisis</a:t>
          </a:r>
          <a:endParaRPr lang="en-US"/>
        </a:p>
      </dgm:t>
    </dgm:pt>
    <dgm:pt modelId="{5EA0CBD3-1387-482C-8D25-4B32D0DD7715}" type="parTrans" cxnId="{4BF31BC5-AF8F-41A7-95E8-D556F55D61EA}">
      <dgm:prSet/>
      <dgm:spPr/>
      <dgm:t>
        <a:bodyPr/>
        <a:lstStyle/>
        <a:p>
          <a:endParaRPr lang="en-US"/>
        </a:p>
      </dgm:t>
    </dgm:pt>
    <dgm:pt modelId="{13CA57E4-B0D1-40DC-AF9E-87AFC2891DDB}" type="sibTrans" cxnId="{4BF31BC5-AF8F-41A7-95E8-D556F55D61EA}">
      <dgm:prSet/>
      <dgm:spPr/>
      <dgm:t>
        <a:bodyPr/>
        <a:lstStyle/>
        <a:p>
          <a:endParaRPr lang="en-US"/>
        </a:p>
      </dgm:t>
    </dgm:pt>
    <dgm:pt modelId="{D7BA4F4E-41C1-463F-A17B-A101CA9917D4}" type="pres">
      <dgm:prSet presAssocID="{EE44D665-2466-4933-989F-BD11CC4824BC}" presName="cycle" presStyleCnt="0">
        <dgm:presLayoutVars>
          <dgm:dir/>
          <dgm:resizeHandles val="exact"/>
        </dgm:presLayoutVars>
      </dgm:prSet>
      <dgm:spPr/>
      <dgm:t>
        <a:bodyPr/>
        <a:lstStyle/>
        <a:p>
          <a:endParaRPr lang="en-US"/>
        </a:p>
      </dgm:t>
    </dgm:pt>
    <dgm:pt modelId="{4A70B111-4DAD-4149-815F-00323C81FB96}" type="pres">
      <dgm:prSet presAssocID="{39ECB8AF-EDFF-444A-A9D1-E9C8F8987E3D}" presName="node" presStyleLbl="node1" presStyleIdx="0" presStyleCnt="2">
        <dgm:presLayoutVars>
          <dgm:bulletEnabled val="1"/>
        </dgm:presLayoutVars>
      </dgm:prSet>
      <dgm:spPr/>
      <dgm:t>
        <a:bodyPr/>
        <a:lstStyle/>
        <a:p>
          <a:endParaRPr lang="en-US"/>
        </a:p>
      </dgm:t>
    </dgm:pt>
    <dgm:pt modelId="{A948DFCF-D9B4-4344-B0FB-8AAC8939B80F}" type="pres">
      <dgm:prSet presAssocID="{39ECB8AF-EDFF-444A-A9D1-E9C8F8987E3D}" presName="spNode" presStyleCnt="0"/>
      <dgm:spPr/>
    </dgm:pt>
    <dgm:pt modelId="{2728B4CD-9CAD-4D74-9BBC-63FB86A286BE}" type="pres">
      <dgm:prSet presAssocID="{7493B9DA-7264-4877-94E0-592488AF85A6}" presName="sibTrans" presStyleLbl="sibTrans1D1" presStyleIdx="0" presStyleCnt="2"/>
      <dgm:spPr/>
      <dgm:t>
        <a:bodyPr/>
        <a:lstStyle/>
        <a:p>
          <a:endParaRPr lang="en-US"/>
        </a:p>
      </dgm:t>
    </dgm:pt>
    <dgm:pt modelId="{D3775819-75CE-409D-906C-D1CD50B427B7}" type="pres">
      <dgm:prSet presAssocID="{4D8CF2DD-1C14-4CA5-87A4-0747D425781A}" presName="node" presStyleLbl="node1" presStyleIdx="1" presStyleCnt="2">
        <dgm:presLayoutVars>
          <dgm:bulletEnabled val="1"/>
        </dgm:presLayoutVars>
      </dgm:prSet>
      <dgm:spPr/>
      <dgm:t>
        <a:bodyPr/>
        <a:lstStyle/>
        <a:p>
          <a:endParaRPr lang="en-US"/>
        </a:p>
      </dgm:t>
    </dgm:pt>
    <dgm:pt modelId="{BED8B708-F13A-4B08-87D4-0CB40C5D3E5D}" type="pres">
      <dgm:prSet presAssocID="{4D8CF2DD-1C14-4CA5-87A4-0747D425781A}" presName="spNode" presStyleCnt="0"/>
      <dgm:spPr/>
    </dgm:pt>
    <dgm:pt modelId="{DBFFA0BB-9AEC-432F-AC1E-419B8D5C3FA0}" type="pres">
      <dgm:prSet presAssocID="{13CA57E4-B0D1-40DC-AF9E-87AFC2891DDB}" presName="sibTrans" presStyleLbl="sibTrans1D1" presStyleIdx="1" presStyleCnt="2"/>
      <dgm:spPr/>
      <dgm:t>
        <a:bodyPr/>
        <a:lstStyle/>
        <a:p>
          <a:endParaRPr lang="en-US"/>
        </a:p>
      </dgm:t>
    </dgm:pt>
  </dgm:ptLst>
  <dgm:cxnLst>
    <dgm:cxn modelId="{D74E7F9C-8551-4D21-80E8-200EDCF495FB}" type="presOf" srcId="{4D8CF2DD-1C14-4CA5-87A4-0747D425781A}" destId="{D3775819-75CE-409D-906C-D1CD50B427B7}" srcOrd="0" destOrd="0" presId="urn:microsoft.com/office/officeart/2005/8/layout/cycle6"/>
    <dgm:cxn modelId="{7633102A-F0F6-4E36-BE46-463FDCD9314B}" type="presOf" srcId="{EE44D665-2466-4933-989F-BD11CC4824BC}" destId="{D7BA4F4E-41C1-463F-A17B-A101CA9917D4}" srcOrd="0" destOrd="0" presId="urn:microsoft.com/office/officeart/2005/8/layout/cycle6"/>
    <dgm:cxn modelId="{4BF31BC5-AF8F-41A7-95E8-D556F55D61EA}" srcId="{EE44D665-2466-4933-989F-BD11CC4824BC}" destId="{4D8CF2DD-1C14-4CA5-87A4-0747D425781A}" srcOrd="1" destOrd="0" parTransId="{5EA0CBD3-1387-482C-8D25-4B32D0DD7715}" sibTransId="{13CA57E4-B0D1-40DC-AF9E-87AFC2891DDB}"/>
    <dgm:cxn modelId="{EA4EE41F-EE8C-44E0-9213-BC1FA08EDF9A}" type="presOf" srcId="{7493B9DA-7264-4877-94E0-592488AF85A6}" destId="{2728B4CD-9CAD-4D74-9BBC-63FB86A286BE}" srcOrd="0" destOrd="0" presId="urn:microsoft.com/office/officeart/2005/8/layout/cycle6"/>
    <dgm:cxn modelId="{8B8894AA-0302-49EF-AF2F-7807A4CDBA66}" srcId="{EE44D665-2466-4933-989F-BD11CC4824BC}" destId="{39ECB8AF-EDFF-444A-A9D1-E9C8F8987E3D}" srcOrd="0" destOrd="0" parTransId="{0F67B0CD-6A85-4FA8-9942-76B956BD16EC}" sibTransId="{7493B9DA-7264-4877-94E0-592488AF85A6}"/>
    <dgm:cxn modelId="{F4B2990F-FA80-47BE-9BDD-474267BE00AF}" type="presOf" srcId="{13CA57E4-B0D1-40DC-AF9E-87AFC2891DDB}" destId="{DBFFA0BB-9AEC-432F-AC1E-419B8D5C3FA0}" srcOrd="0" destOrd="0" presId="urn:microsoft.com/office/officeart/2005/8/layout/cycle6"/>
    <dgm:cxn modelId="{C9853534-CFD8-40D2-8044-07B2E0A8C44B}" type="presOf" srcId="{39ECB8AF-EDFF-444A-A9D1-E9C8F8987E3D}" destId="{4A70B111-4DAD-4149-815F-00323C81FB96}" srcOrd="0" destOrd="0" presId="urn:microsoft.com/office/officeart/2005/8/layout/cycle6"/>
    <dgm:cxn modelId="{9827A4E9-13AA-4220-B42A-AA7E925B133A}" type="presParOf" srcId="{D7BA4F4E-41C1-463F-A17B-A101CA9917D4}" destId="{4A70B111-4DAD-4149-815F-00323C81FB96}" srcOrd="0" destOrd="0" presId="urn:microsoft.com/office/officeart/2005/8/layout/cycle6"/>
    <dgm:cxn modelId="{22D593CB-F962-473B-810B-F29A8BD0515B}" type="presParOf" srcId="{D7BA4F4E-41C1-463F-A17B-A101CA9917D4}" destId="{A948DFCF-D9B4-4344-B0FB-8AAC8939B80F}" srcOrd="1" destOrd="0" presId="urn:microsoft.com/office/officeart/2005/8/layout/cycle6"/>
    <dgm:cxn modelId="{906EFC04-9853-4599-885C-DA418606340F}" type="presParOf" srcId="{D7BA4F4E-41C1-463F-A17B-A101CA9917D4}" destId="{2728B4CD-9CAD-4D74-9BBC-63FB86A286BE}" srcOrd="2" destOrd="0" presId="urn:microsoft.com/office/officeart/2005/8/layout/cycle6"/>
    <dgm:cxn modelId="{9589F8D2-51A4-4A85-90ED-D03F9896C834}" type="presParOf" srcId="{D7BA4F4E-41C1-463F-A17B-A101CA9917D4}" destId="{D3775819-75CE-409D-906C-D1CD50B427B7}" srcOrd="3" destOrd="0" presId="urn:microsoft.com/office/officeart/2005/8/layout/cycle6"/>
    <dgm:cxn modelId="{26D1507E-E94E-4E43-A13A-3E962C4AF543}" type="presParOf" srcId="{D7BA4F4E-41C1-463F-A17B-A101CA9917D4}" destId="{BED8B708-F13A-4B08-87D4-0CB40C5D3E5D}" srcOrd="4" destOrd="0" presId="urn:microsoft.com/office/officeart/2005/8/layout/cycle6"/>
    <dgm:cxn modelId="{21A51129-2616-4596-B8B0-D464BE394F50}" type="presParOf" srcId="{D7BA4F4E-41C1-463F-A17B-A101CA9917D4}" destId="{DBFFA0BB-9AEC-432F-AC1E-419B8D5C3FA0}"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CEFC93-010A-41C6-B297-E009849641E1}" type="doc">
      <dgm:prSet loTypeId="urn:microsoft.com/office/officeart/2005/8/layout/matrix3" loCatId="matrix" qsTypeId="urn:microsoft.com/office/officeart/2005/8/quickstyle/simple2" qsCatId="simple" csTypeId="urn:microsoft.com/office/officeart/2005/8/colors/colorful2" csCatId="colorful" phldr="1"/>
      <dgm:spPr/>
      <dgm:t>
        <a:bodyPr/>
        <a:lstStyle/>
        <a:p>
          <a:endParaRPr lang="en-US"/>
        </a:p>
      </dgm:t>
    </dgm:pt>
    <dgm:pt modelId="{A5E73855-B593-44CE-A10E-EE55DB8A466F}">
      <dgm:prSet/>
      <dgm:spPr/>
      <dgm:t>
        <a:bodyPr/>
        <a:lstStyle/>
        <a:p>
          <a:r>
            <a:rPr lang="en-US" b="0" i="0" dirty="0"/>
            <a:t>Division of Consumer Affairs</a:t>
          </a:r>
          <a:endParaRPr lang="en-US" dirty="0"/>
        </a:p>
      </dgm:t>
    </dgm:pt>
    <dgm:pt modelId="{37F15E61-F089-4FA7-BDD6-75A08FCABD05}" type="parTrans" cxnId="{3B1D6CC7-BF21-41E7-97CD-6FD919267E83}">
      <dgm:prSet/>
      <dgm:spPr/>
      <dgm:t>
        <a:bodyPr/>
        <a:lstStyle/>
        <a:p>
          <a:endParaRPr lang="en-US"/>
        </a:p>
      </dgm:t>
    </dgm:pt>
    <dgm:pt modelId="{10B6C29E-9964-4075-ADD6-503F7FD149BF}" type="sibTrans" cxnId="{3B1D6CC7-BF21-41E7-97CD-6FD919267E83}">
      <dgm:prSet/>
      <dgm:spPr/>
      <dgm:t>
        <a:bodyPr/>
        <a:lstStyle/>
        <a:p>
          <a:endParaRPr lang="en-US"/>
        </a:p>
      </dgm:t>
    </dgm:pt>
    <dgm:pt modelId="{D8BED7AC-52F8-43AF-B4EF-7943EAA16E9D}">
      <dgm:prSet/>
      <dgm:spPr/>
      <dgm:t>
        <a:bodyPr/>
        <a:lstStyle/>
        <a:p>
          <a:r>
            <a:rPr lang="en-US" b="0" i="0" dirty="0"/>
            <a:t>Division of Law</a:t>
          </a:r>
          <a:endParaRPr lang="en-US" dirty="0"/>
        </a:p>
      </dgm:t>
    </dgm:pt>
    <dgm:pt modelId="{BBC2E102-ECA7-4D98-B73F-3FC43423D7BE}" type="parTrans" cxnId="{767C6D00-DB47-406C-884B-95FAF209688E}">
      <dgm:prSet/>
      <dgm:spPr/>
      <dgm:t>
        <a:bodyPr/>
        <a:lstStyle/>
        <a:p>
          <a:endParaRPr lang="en-US"/>
        </a:p>
      </dgm:t>
    </dgm:pt>
    <dgm:pt modelId="{C305703F-042A-47A8-8133-93BEDF3BE074}" type="sibTrans" cxnId="{767C6D00-DB47-406C-884B-95FAF209688E}">
      <dgm:prSet/>
      <dgm:spPr/>
      <dgm:t>
        <a:bodyPr/>
        <a:lstStyle/>
        <a:p>
          <a:endParaRPr lang="en-US"/>
        </a:p>
      </dgm:t>
    </dgm:pt>
    <dgm:pt modelId="{260484BD-9F92-46B3-A56F-B0CD55BEE791}">
      <dgm:prSet/>
      <dgm:spPr/>
      <dgm:t>
        <a:bodyPr/>
        <a:lstStyle/>
        <a:p>
          <a:r>
            <a:rPr lang="en-US" b="0" i="0" dirty="0"/>
            <a:t>Division of Criminal Justice</a:t>
          </a:r>
          <a:endParaRPr lang="en-US" dirty="0"/>
        </a:p>
      </dgm:t>
    </dgm:pt>
    <dgm:pt modelId="{4FD86402-B3F3-448D-B1CF-8F8C5223C254}" type="sibTrans" cxnId="{0A02F9CC-BA0B-4925-9391-FDFBBA297474}">
      <dgm:prSet/>
      <dgm:spPr/>
      <dgm:t>
        <a:bodyPr/>
        <a:lstStyle/>
        <a:p>
          <a:endParaRPr lang="en-US"/>
        </a:p>
      </dgm:t>
    </dgm:pt>
    <dgm:pt modelId="{C431577D-C099-444D-B8E9-4D5F21C25F4F}" type="parTrans" cxnId="{0A02F9CC-BA0B-4925-9391-FDFBBA297474}">
      <dgm:prSet/>
      <dgm:spPr/>
      <dgm:t>
        <a:bodyPr/>
        <a:lstStyle/>
        <a:p>
          <a:endParaRPr lang="en-US"/>
        </a:p>
      </dgm:t>
    </dgm:pt>
    <dgm:pt modelId="{7C2BFD53-AD36-4515-9F97-CEFDEA5101B7}">
      <dgm:prSet/>
      <dgm:spPr/>
      <dgm:t>
        <a:bodyPr/>
        <a:lstStyle/>
        <a:p>
          <a:r>
            <a:rPr lang="en-US" dirty="0" smtClean="0"/>
            <a:t>Office of </a:t>
          </a:r>
          <a:r>
            <a:rPr lang="en-US" smtClean="0"/>
            <a:t>the Attorney General</a:t>
          </a:r>
          <a:endParaRPr lang="en-US" dirty="0"/>
        </a:p>
      </dgm:t>
    </dgm:pt>
    <dgm:pt modelId="{4B217B18-3B14-4855-B70F-11CFD5638872}" type="parTrans" cxnId="{0FC7753D-C2EB-4873-8BC7-B621194AA9A6}">
      <dgm:prSet/>
      <dgm:spPr/>
      <dgm:t>
        <a:bodyPr/>
        <a:lstStyle/>
        <a:p>
          <a:endParaRPr lang="en-US"/>
        </a:p>
      </dgm:t>
    </dgm:pt>
    <dgm:pt modelId="{FC62DFDF-ABBB-4E92-9D9D-0C3E72F97AE2}" type="sibTrans" cxnId="{0FC7753D-C2EB-4873-8BC7-B621194AA9A6}">
      <dgm:prSet/>
      <dgm:spPr/>
      <dgm:t>
        <a:bodyPr/>
        <a:lstStyle/>
        <a:p>
          <a:endParaRPr lang="en-US"/>
        </a:p>
      </dgm:t>
    </dgm:pt>
    <dgm:pt modelId="{EC14A8A3-69F1-4B19-822B-DD7ABEE5D150}" type="pres">
      <dgm:prSet presAssocID="{12CEFC93-010A-41C6-B297-E009849641E1}" presName="matrix" presStyleCnt="0">
        <dgm:presLayoutVars>
          <dgm:chMax val="1"/>
          <dgm:dir/>
          <dgm:resizeHandles val="exact"/>
        </dgm:presLayoutVars>
      </dgm:prSet>
      <dgm:spPr/>
      <dgm:t>
        <a:bodyPr/>
        <a:lstStyle/>
        <a:p>
          <a:endParaRPr lang="en-US"/>
        </a:p>
      </dgm:t>
    </dgm:pt>
    <dgm:pt modelId="{EB39CFE5-BD22-434F-BDDA-DE0A3F7DDA91}" type="pres">
      <dgm:prSet presAssocID="{12CEFC93-010A-41C6-B297-E009849641E1}" presName="diamond" presStyleLbl="bgShp" presStyleIdx="0" presStyleCnt="1"/>
      <dgm:spPr/>
    </dgm:pt>
    <dgm:pt modelId="{D66C49C0-CD63-404A-8C27-3C7383E7BEF4}" type="pres">
      <dgm:prSet presAssocID="{12CEFC93-010A-41C6-B297-E009849641E1}" presName="quad1" presStyleLbl="node1" presStyleIdx="0" presStyleCnt="4">
        <dgm:presLayoutVars>
          <dgm:chMax val="0"/>
          <dgm:chPref val="0"/>
          <dgm:bulletEnabled val="1"/>
        </dgm:presLayoutVars>
      </dgm:prSet>
      <dgm:spPr/>
      <dgm:t>
        <a:bodyPr/>
        <a:lstStyle/>
        <a:p>
          <a:endParaRPr lang="en-US"/>
        </a:p>
      </dgm:t>
    </dgm:pt>
    <dgm:pt modelId="{2A9DE937-553D-43A8-8102-C39CB6472A86}" type="pres">
      <dgm:prSet presAssocID="{12CEFC93-010A-41C6-B297-E009849641E1}" presName="quad2" presStyleLbl="node1" presStyleIdx="1" presStyleCnt="4">
        <dgm:presLayoutVars>
          <dgm:chMax val="0"/>
          <dgm:chPref val="0"/>
          <dgm:bulletEnabled val="1"/>
        </dgm:presLayoutVars>
      </dgm:prSet>
      <dgm:spPr/>
      <dgm:t>
        <a:bodyPr/>
        <a:lstStyle/>
        <a:p>
          <a:endParaRPr lang="en-US"/>
        </a:p>
      </dgm:t>
    </dgm:pt>
    <dgm:pt modelId="{3EF07DE0-501F-4F27-9E3F-3136E1164267}" type="pres">
      <dgm:prSet presAssocID="{12CEFC93-010A-41C6-B297-E009849641E1}" presName="quad3" presStyleLbl="node1" presStyleIdx="2" presStyleCnt="4">
        <dgm:presLayoutVars>
          <dgm:chMax val="0"/>
          <dgm:chPref val="0"/>
          <dgm:bulletEnabled val="1"/>
        </dgm:presLayoutVars>
      </dgm:prSet>
      <dgm:spPr/>
      <dgm:t>
        <a:bodyPr/>
        <a:lstStyle/>
        <a:p>
          <a:endParaRPr lang="en-US"/>
        </a:p>
      </dgm:t>
    </dgm:pt>
    <dgm:pt modelId="{35810954-8B13-436A-A168-99AE7D364433}" type="pres">
      <dgm:prSet presAssocID="{12CEFC93-010A-41C6-B297-E009849641E1}" presName="quad4" presStyleLbl="node1" presStyleIdx="3" presStyleCnt="4" custLinFactNeighborX="4332" custLinFactNeighborY="320">
        <dgm:presLayoutVars>
          <dgm:chMax val="0"/>
          <dgm:chPref val="0"/>
          <dgm:bulletEnabled val="1"/>
        </dgm:presLayoutVars>
      </dgm:prSet>
      <dgm:spPr/>
      <dgm:t>
        <a:bodyPr/>
        <a:lstStyle/>
        <a:p>
          <a:endParaRPr lang="en-US"/>
        </a:p>
      </dgm:t>
    </dgm:pt>
  </dgm:ptLst>
  <dgm:cxnLst>
    <dgm:cxn modelId="{46739C11-9A27-4FBD-8CED-ECA101EC0A3F}" type="presOf" srcId="{12CEFC93-010A-41C6-B297-E009849641E1}" destId="{EC14A8A3-69F1-4B19-822B-DD7ABEE5D150}" srcOrd="0" destOrd="0" presId="urn:microsoft.com/office/officeart/2005/8/layout/matrix3"/>
    <dgm:cxn modelId="{EAD272A2-09B9-4B2E-BDAC-DBC234EC0AC2}" type="presOf" srcId="{7C2BFD53-AD36-4515-9F97-CEFDEA5101B7}" destId="{35810954-8B13-436A-A168-99AE7D364433}" srcOrd="0" destOrd="0" presId="urn:microsoft.com/office/officeart/2005/8/layout/matrix3"/>
    <dgm:cxn modelId="{59650844-3F97-46B7-A7E7-E1DCE901B164}" type="presOf" srcId="{260484BD-9F92-46B3-A56F-B0CD55BEE791}" destId="{D66C49C0-CD63-404A-8C27-3C7383E7BEF4}" srcOrd="0" destOrd="0" presId="urn:microsoft.com/office/officeart/2005/8/layout/matrix3"/>
    <dgm:cxn modelId="{14E9F315-0752-4DF7-A159-1357A8F7ABD8}" type="presOf" srcId="{A5E73855-B593-44CE-A10E-EE55DB8A466F}" destId="{2A9DE937-553D-43A8-8102-C39CB6472A86}" srcOrd="0" destOrd="0" presId="urn:microsoft.com/office/officeart/2005/8/layout/matrix3"/>
    <dgm:cxn modelId="{767C6D00-DB47-406C-884B-95FAF209688E}" srcId="{12CEFC93-010A-41C6-B297-E009849641E1}" destId="{D8BED7AC-52F8-43AF-B4EF-7943EAA16E9D}" srcOrd="2" destOrd="0" parTransId="{BBC2E102-ECA7-4D98-B73F-3FC43423D7BE}" sibTransId="{C305703F-042A-47A8-8133-93BEDF3BE074}"/>
    <dgm:cxn modelId="{E2A3A924-717E-4918-A472-AE8C0A8CD6DB}" type="presOf" srcId="{D8BED7AC-52F8-43AF-B4EF-7943EAA16E9D}" destId="{3EF07DE0-501F-4F27-9E3F-3136E1164267}" srcOrd="0" destOrd="0" presId="urn:microsoft.com/office/officeart/2005/8/layout/matrix3"/>
    <dgm:cxn modelId="{0A02F9CC-BA0B-4925-9391-FDFBBA297474}" srcId="{12CEFC93-010A-41C6-B297-E009849641E1}" destId="{260484BD-9F92-46B3-A56F-B0CD55BEE791}" srcOrd="0" destOrd="0" parTransId="{C431577D-C099-444D-B8E9-4D5F21C25F4F}" sibTransId="{4FD86402-B3F3-448D-B1CF-8F8C5223C254}"/>
    <dgm:cxn modelId="{0FC7753D-C2EB-4873-8BC7-B621194AA9A6}" srcId="{12CEFC93-010A-41C6-B297-E009849641E1}" destId="{7C2BFD53-AD36-4515-9F97-CEFDEA5101B7}" srcOrd="3" destOrd="0" parTransId="{4B217B18-3B14-4855-B70F-11CFD5638872}" sibTransId="{FC62DFDF-ABBB-4E92-9D9D-0C3E72F97AE2}"/>
    <dgm:cxn modelId="{3B1D6CC7-BF21-41E7-97CD-6FD919267E83}" srcId="{12CEFC93-010A-41C6-B297-E009849641E1}" destId="{A5E73855-B593-44CE-A10E-EE55DB8A466F}" srcOrd="1" destOrd="0" parTransId="{37F15E61-F089-4FA7-BDD6-75A08FCABD05}" sibTransId="{10B6C29E-9964-4075-ADD6-503F7FD149BF}"/>
    <dgm:cxn modelId="{40BADDAC-461C-4B43-873A-7388AE01EE5F}" type="presParOf" srcId="{EC14A8A3-69F1-4B19-822B-DD7ABEE5D150}" destId="{EB39CFE5-BD22-434F-BDDA-DE0A3F7DDA91}" srcOrd="0" destOrd="0" presId="urn:microsoft.com/office/officeart/2005/8/layout/matrix3"/>
    <dgm:cxn modelId="{891804DB-B838-43AE-A517-921A7ECDEB7C}" type="presParOf" srcId="{EC14A8A3-69F1-4B19-822B-DD7ABEE5D150}" destId="{D66C49C0-CD63-404A-8C27-3C7383E7BEF4}" srcOrd="1" destOrd="0" presId="urn:microsoft.com/office/officeart/2005/8/layout/matrix3"/>
    <dgm:cxn modelId="{F8151C81-FD05-40E8-8B15-E6B1CDF95244}" type="presParOf" srcId="{EC14A8A3-69F1-4B19-822B-DD7ABEE5D150}" destId="{2A9DE937-553D-43A8-8102-C39CB6472A86}" srcOrd="2" destOrd="0" presId="urn:microsoft.com/office/officeart/2005/8/layout/matrix3"/>
    <dgm:cxn modelId="{8FC2FAD6-F357-475E-A628-06F01AE4E2B9}" type="presParOf" srcId="{EC14A8A3-69F1-4B19-822B-DD7ABEE5D150}" destId="{3EF07DE0-501F-4F27-9E3F-3136E1164267}" srcOrd="3" destOrd="0" presId="urn:microsoft.com/office/officeart/2005/8/layout/matrix3"/>
    <dgm:cxn modelId="{209D86C6-9CAB-4A32-9C6B-21CAE9D4EE56}" type="presParOf" srcId="{EC14A8A3-69F1-4B19-822B-DD7ABEE5D150}" destId="{35810954-8B13-436A-A168-99AE7D36443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C30F7F-7065-412F-8054-5730930D346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CF2E427-DE36-4A32-997E-CC87AF04AA6B}">
      <dgm:prSet/>
      <dgm:spPr/>
      <dgm:t>
        <a:bodyPr/>
        <a:lstStyle/>
        <a:p>
          <a:r>
            <a:rPr lang="en-US" b="0" i="0" u="sng" dirty="0"/>
            <a:t>Division of Consumer Affairs</a:t>
          </a:r>
          <a:endParaRPr lang="en-US" dirty="0"/>
        </a:p>
      </dgm:t>
    </dgm:pt>
    <dgm:pt modelId="{54D12294-7D84-4D8C-A11D-E243F19B3607}" type="parTrans" cxnId="{DA4E841D-FDAE-4A2F-848B-6431B56D0773}">
      <dgm:prSet/>
      <dgm:spPr/>
      <dgm:t>
        <a:bodyPr/>
        <a:lstStyle/>
        <a:p>
          <a:endParaRPr lang="en-US"/>
        </a:p>
      </dgm:t>
    </dgm:pt>
    <dgm:pt modelId="{7686A1E9-607C-46C0-9A02-668EB94DE64C}" type="sibTrans" cxnId="{DA4E841D-FDAE-4A2F-848B-6431B56D0773}">
      <dgm:prSet/>
      <dgm:spPr/>
      <dgm:t>
        <a:bodyPr/>
        <a:lstStyle/>
        <a:p>
          <a:endParaRPr lang="en-US"/>
        </a:p>
      </dgm:t>
    </dgm:pt>
    <dgm:pt modelId="{33C16450-B314-443F-B041-13189E2AF5F9}">
      <dgm:prSet/>
      <dgm:spPr/>
      <dgm:t>
        <a:bodyPr/>
        <a:lstStyle/>
        <a:p>
          <a:r>
            <a:rPr lang="en-US" b="0" i="0" dirty="0"/>
            <a:t>Using PMP database to track opioid dispensing, flag problem prescribing, be alert to diversion</a:t>
          </a:r>
          <a:endParaRPr lang="en-US" dirty="0"/>
        </a:p>
      </dgm:t>
    </dgm:pt>
    <dgm:pt modelId="{2EBFC058-0A92-410F-8FAC-9B301F0E87BD}" type="parTrans" cxnId="{76C09978-3332-4737-A270-F2088E2899BB}">
      <dgm:prSet/>
      <dgm:spPr/>
      <dgm:t>
        <a:bodyPr/>
        <a:lstStyle/>
        <a:p>
          <a:endParaRPr lang="en-US"/>
        </a:p>
      </dgm:t>
    </dgm:pt>
    <dgm:pt modelId="{B14EA6AE-A416-4823-AB1D-A213878A19D4}" type="sibTrans" cxnId="{76C09978-3332-4737-A270-F2088E2899BB}">
      <dgm:prSet/>
      <dgm:spPr/>
      <dgm:t>
        <a:bodyPr/>
        <a:lstStyle/>
        <a:p>
          <a:endParaRPr lang="en-US"/>
        </a:p>
      </dgm:t>
    </dgm:pt>
    <dgm:pt modelId="{D4C17174-22C2-4A33-AAF2-E67070923646}">
      <dgm:prSet/>
      <dgm:spPr/>
      <dgm:t>
        <a:bodyPr/>
        <a:lstStyle/>
        <a:p>
          <a:r>
            <a:rPr lang="en-US" b="0" i="0"/>
            <a:t>Enhancements to the PMP include integrating PMP data into electronic medical records, ensuring the best care for patients</a:t>
          </a:r>
          <a:endParaRPr lang="en-US"/>
        </a:p>
      </dgm:t>
    </dgm:pt>
    <dgm:pt modelId="{F21B556F-8E17-4603-85C2-B5ECE2AF5DF7}" type="parTrans" cxnId="{0C971930-77C8-41F6-A176-97C8571ED168}">
      <dgm:prSet/>
      <dgm:spPr/>
      <dgm:t>
        <a:bodyPr/>
        <a:lstStyle/>
        <a:p>
          <a:endParaRPr lang="en-US"/>
        </a:p>
      </dgm:t>
    </dgm:pt>
    <dgm:pt modelId="{D98B7972-8BF9-492A-8A30-907D3E06F76E}" type="sibTrans" cxnId="{0C971930-77C8-41F6-A176-97C8571ED168}">
      <dgm:prSet/>
      <dgm:spPr/>
      <dgm:t>
        <a:bodyPr/>
        <a:lstStyle/>
        <a:p>
          <a:endParaRPr lang="en-US"/>
        </a:p>
      </dgm:t>
    </dgm:pt>
    <dgm:pt modelId="{25F6DEB4-58C8-4B71-B00B-2B51646333AD}" type="pres">
      <dgm:prSet presAssocID="{C9C30F7F-7065-412F-8054-5730930D3467}" presName="linear" presStyleCnt="0">
        <dgm:presLayoutVars>
          <dgm:animLvl val="lvl"/>
          <dgm:resizeHandles val="exact"/>
        </dgm:presLayoutVars>
      </dgm:prSet>
      <dgm:spPr/>
      <dgm:t>
        <a:bodyPr/>
        <a:lstStyle/>
        <a:p>
          <a:endParaRPr lang="en-US"/>
        </a:p>
      </dgm:t>
    </dgm:pt>
    <dgm:pt modelId="{A099FDDB-56D7-4A94-889C-A69E3637B258}" type="pres">
      <dgm:prSet presAssocID="{CCF2E427-DE36-4A32-997E-CC87AF04AA6B}" presName="parentText" presStyleLbl="node1" presStyleIdx="0" presStyleCnt="1">
        <dgm:presLayoutVars>
          <dgm:chMax val="0"/>
          <dgm:bulletEnabled val="1"/>
        </dgm:presLayoutVars>
      </dgm:prSet>
      <dgm:spPr/>
      <dgm:t>
        <a:bodyPr/>
        <a:lstStyle/>
        <a:p>
          <a:endParaRPr lang="en-US"/>
        </a:p>
      </dgm:t>
    </dgm:pt>
    <dgm:pt modelId="{C210C529-6D8C-42A3-BBB4-098E8F5CD28C}" type="pres">
      <dgm:prSet presAssocID="{CCF2E427-DE36-4A32-997E-CC87AF04AA6B}" presName="childText" presStyleLbl="revTx" presStyleIdx="0" presStyleCnt="1">
        <dgm:presLayoutVars>
          <dgm:bulletEnabled val="1"/>
        </dgm:presLayoutVars>
      </dgm:prSet>
      <dgm:spPr/>
      <dgm:t>
        <a:bodyPr/>
        <a:lstStyle/>
        <a:p>
          <a:endParaRPr lang="en-US"/>
        </a:p>
      </dgm:t>
    </dgm:pt>
  </dgm:ptLst>
  <dgm:cxnLst>
    <dgm:cxn modelId="{DA4E841D-FDAE-4A2F-848B-6431B56D0773}" srcId="{C9C30F7F-7065-412F-8054-5730930D3467}" destId="{CCF2E427-DE36-4A32-997E-CC87AF04AA6B}" srcOrd="0" destOrd="0" parTransId="{54D12294-7D84-4D8C-A11D-E243F19B3607}" sibTransId="{7686A1E9-607C-46C0-9A02-668EB94DE64C}"/>
    <dgm:cxn modelId="{0C971930-77C8-41F6-A176-97C8571ED168}" srcId="{CCF2E427-DE36-4A32-997E-CC87AF04AA6B}" destId="{D4C17174-22C2-4A33-AAF2-E67070923646}" srcOrd="1" destOrd="0" parTransId="{F21B556F-8E17-4603-85C2-B5ECE2AF5DF7}" sibTransId="{D98B7972-8BF9-492A-8A30-907D3E06F76E}"/>
    <dgm:cxn modelId="{76C09978-3332-4737-A270-F2088E2899BB}" srcId="{CCF2E427-DE36-4A32-997E-CC87AF04AA6B}" destId="{33C16450-B314-443F-B041-13189E2AF5F9}" srcOrd="0" destOrd="0" parTransId="{2EBFC058-0A92-410F-8FAC-9B301F0E87BD}" sibTransId="{B14EA6AE-A416-4823-AB1D-A213878A19D4}"/>
    <dgm:cxn modelId="{786DBF9A-3CA5-4325-983E-F2D2A5AE9DC5}" type="presOf" srcId="{C9C30F7F-7065-412F-8054-5730930D3467}" destId="{25F6DEB4-58C8-4B71-B00B-2B51646333AD}" srcOrd="0" destOrd="0" presId="urn:microsoft.com/office/officeart/2005/8/layout/vList2"/>
    <dgm:cxn modelId="{AB3B0198-4D03-4042-BC51-5E5754CD8A44}" type="presOf" srcId="{D4C17174-22C2-4A33-AAF2-E67070923646}" destId="{C210C529-6D8C-42A3-BBB4-098E8F5CD28C}" srcOrd="0" destOrd="1" presId="urn:microsoft.com/office/officeart/2005/8/layout/vList2"/>
    <dgm:cxn modelId="{46BD70C8-B9C2-499A-A240-096321E3662D}" type="presOf" srcId="{CCF2E427-DE36-4A32-997E-CC87AF04AA6B}" destId="{A099FDDB-56D7-4A94-889C-A69E3637B258}" srcOrd="0" destOrd="0" presId="urn:microsoft.com/office/officeart/2005/8/layout/vList2"/>
    <dgm:cxn modelId="{62D3392A-0912-4DEC-ADE2-07512C24FC8F}" type="presOf" srcId="{33C16450-B314-443F-B041-13189E2AF5F9}" destId="{C210C529-6D8C-42A3-BBB4-098E8F5CD28C}" srcOrd="0" destOrd="0" presId="urn:microsoft.com/office/officeart/2005/8/layout/vList2"/>
    <dgm:cxn modelId="{10E8F81E-7CF3-4022-9C82-F30EC7EA2798}" type="presParOf" srcId="{25F6DEB4-58C8-4B71-B00B-2B51646333AD}" destId="{A099FDDB-56D7-4A94-889C-A69E3637B258}" srcOrd="0" destOrd="0" presId="urn:microsoft.com/office/officeart/2005/8/layout/vList2"/>
    <dgm:cxn modelId="{7427E144-1A05-4737-B55C-E0C26D328E77}" type="presParOf" srcId="{25F6DEB4-58C8-4B71-B00B-2B51646333AD}" destId="{C210C529-6D8C-42A3-BBB4-098E8F5CD28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535A13-3B88-4D0D-ABDD-8945149CBF2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5649B10-1CA9-4BBD-8DDA-7EC9B76D071F}">
      <dgm:prSet/>
      <dgm:spPr/>
      <dgm:t>
        <a:bodyPr/>
        <a:lstStyle/>
        <a:p>
          <a:r>
            <a:rPr lang="en-US" dirty="0"/>
            <a:t>Attorney General </a:t>
          </a:r>
          <a:r>
            <a:rPr lang="en-US" dirty="0" err="1"/>
            <a:t>Gurbir</a:t>
          </a:r>
          <a:r>
            <a:rPr lang="en-US" dirty="0"/>
            <a:t> Grewal’s program as Bergen County Prosecutor</a:t>
          </a:r>
        </a:p>
      </dgm:t>
    </dgm:pt>
    <dgm:pt modelId="{ECCD8701-DFE0-4A9A-B8B1-C74C1E6EFA21}" type="parTrans" cxnId="{657EABD0-BEA5-420B-B22D-65D13EA6BF12}">
      <dgm:prSet/>
      <dgm:spPr/>
      <dgm:t>
        <a:bodyPr/>
        <a:lstStyle/>
        <a:p>
          <a:endParaRPr lang="en-US"/>
        </a:p>
      </dgm:t>
    </dgm:pt>
    <dgm:pt modelId="{C9663DE2-AFBE-46E5-9958-A1C31321BF63}" type="sibTrans" cxnId="{657EABD0-BEA5-420B-B22D-65D13EA6BF12}">
      <dgm:prSet/>
      <dgm:spPr/>
      <dgm:t>
        <a:bodyPr/>
        <a:lstStyle/>
        <a:p>
          <a:endParaRPr lang="en-US"/>
        </a:p>
      </dgm:t>
    </dgm:pt>
    <dgm:pt modelId="{5B470A48-3C56-4D76-8DFF-6BEAC1DA9DF5}">
      <dgm:prSet/>
      <dgm:spPr/>
      <dgm:t>
        <a:bodyPr/>
        <a:lstStyle/>
        <a:p>
          <a:r>
            <a:rPr lang="en-US" dirty="0"/>
            <a:t>Successfully implemented in five counties in June 2018 (</a:t>
          </a:r>
          <a:r>
            <a:rPr lang="en-US" dirty="0" smtClean="0"/>
            <a:t>Bergen, Morris</a:t>
          </a:r>
          <a:r>
            <a:rPr lang="en-US" dirty="0"/>
            <a:t>, Sussex, Passaic and </a:t>
          </a:r>
          <a:r>
            <a:rPr lang="en-US" dirty="0" smtClean="0"/>
            <a:t>Union)</a:t>
          </a:r>
          <a:endParaRPr lang="en-US" dirty="0"/>
        </a:p>
      </dgm:t>
    </dgm:pt>
    <dgm:pt modelId="{BE0F229E-C09F-4595-842E-957E053BA806}" type="parTrans" cxnId="{2492B81B-9F26-4DE0-A5DF-DA292CCC67B2}">
      <dgm:prSet/>
      <dgm:spPr/>
      <dgm:t>
        <a:bodyPr/>
        <a:lstStyle/>
        <a:p>
          <a:endParaRPr lang="en-US"/>
        </a:p>
      </dgm:t>
    </dgm:pt>
    <dgm:pt modelId="{5EB3C2DE-185E-4EE3-867B-F3D5E03C8BF3}" type="sibTrans" cxnId="{2492B81B-9F26-4DE0-A5DF-DA292CCC67B2}">
      <dgm:prSet/>
      <dgm:spPr/>
      <dgm:t>
        <a:bodyPr/>
        <a:lstStyle/>
        <a:p>
          <a:endParaRPr lang="en-US"/>
        </a:p>
      </dgm:t>
    </dgm:pt>
    <dgm:pt modelId="{24409166-248D-43A7-8B68-42B5BAF9CB1B}">
      <dgm:prSet/>
      <dgm:spPr/>
      <dgm:t>
        <a:bodyPr/>
        <a:lstStyle/>
        <a:p>
          <a:r>
            <a:rPr lang="en-US" dirty="0"/>
            <a:t>Grant funding to implement in every county in New Jersey by August </a:t>
          </a:r>
          <a:r>
            <a:rPr lang="en-US" dirty="0" smtClean="0"/>
            <a:t>2019; seventeen counties expressed interest</a:t>
          </a:r>
          <a:endParaRPr lang="en-US" dirty="0"/>
        </a:p>
      </dgm:t>
    </dgm:pt>
    <dgm:pt modelId="{C3DD5BE0-57EC-4A66-A654-1FA370D22B24}" type="parTrans" cxnId="{6927F70E-EC9E-49E4-82C3-56B7BB6E320B}">
      <dgm:prSet/>
      <dgm:spPr/>
      <dgm:t>
        <a:bodyPr/>
        <a:lstStyle/>
        <a:p>
          <a:endParaRPr lang="en-US"/>
        </a:p>
      </dgm:t>
    </dgm:pt>
    <dgm:pt modelId="{575EBEF3-1BB4-4443-8E6A-568775D3C029}" type="sibTrans" cxnId="{6927F70E-EC9E-49E4-82C3-56B7BB6E320B}">
      <dgm:prSet/>
      <dgm:spPr/>
      <dgm:t>
        <a:bodyPr/>
        <a:lstStyle/>
        <a:p>
          <a:endParaRPr lang="en-US"/>
        </a:p>
      </dgm:t>
    </dgm:pt>
    <dgm:pt modelId="{CC18DD3D-AAFF-4106-8D31-FFDB99FE0892}">
      <dgm:prSet custT="1"/>
      <dgm:spPr/>
      <dgm:t>
        <a:bodyPr/>
        <a:lstStyle/>
        <a:p>
          <a:r>
            <a:rPr lang="en-US" sz="4000" u="sng"/>
            <a:t>Operation </a:t>
          </a:r>
          <a:r>
            <a:rPr lang="en-US" sz="4000" u="sng" dirty="0"/>
            <a:t>Helping Hand</a:t>
          </a:r>
          <a:endParaRPr lang="en-US" sz="4000" dirty="0"/>
        </a:p>
      </dgm:t>
    </dgm:pt>
    <dgm:pt modelId="{C3D7D1DF-65E9-4433-993C-DD5E4C51BE32}" type="sibTrans" cxnId="{65762D67-B056-4B14-B734-E9C9DE04656A}">
      <dgm:prSet/>
      <dgm:spPr/>
      <dgm:t>
        <a:bodyPr/>
        <a:lstStyle/>
        <a:p>
          <a:endParaRPr lang="en-US"/>
        </a:p>
      </dgm:t>
    </dgm:pt>
    <dgm:pt modelId="{A427B9CA-4AF7-4AC0-B7B2-711F2C5343CB}" type="parTrans" cxnId="{65762D67-B056-4B14-B734-E9C9DE04656A}">
      <dgm:prSet/>
      <dgm:spPr/>
      <dgm:t>
        <a:bodyPr/>
        <a:lstStyle/>
        <a:p>
          <a:endParaRPr lang="en-US"/>
        </a:p>
      </dgm:t>
    </dgm:pt>
    <dgm:pt modelId="{B28C368C-243D-40BF-88B9-D7BE675775C8}" type="pres">
      <dgm:prSet presAssocID="{E5535A13-3B88-4D0D-ABDD-8945149CBF22}" presName="vert0" presStyleCnt="0">
        <dgm:presLayoutVars>
          <dgm:dir/>
          <dgm:animOne val="branch"/>
          <dgm:animLvl val="lvl"/>
        </dgm:presLayoutVars>
      </dgm:prSet>
      <dgm:spPr/>
      <dgm:t>
        <a:bodyPr/>
        <a:lstStyle/>
        <a:p>
          <a:endParaRPr lang="en-US"/>
        </a:p>
      </dgm:t>
    </dgm:pt>
    <dgm:pt modelId="{BB0FBA63-0AC1-4856-AABE-05D716B83649}" type="pres">
      <dgm:prSet presAssocID="{CC18DD3D-AAFF-4106-8D31-FFDB99FE0892}" presName="thickLine" presStyleLbl="alignNode1" presStyleIdx="0" presStyleCnt="4"/>
      <dgm:spPr/>
    </dgm:pt>
    <dgm:pt modelId="{F61CD8DE-861C-44CF-A250-73C06083E878}" type="pres">
      <dgm:prSet presAssocID="{CC18DD3D-AAFF-4106-8D31-FFDB99FE0892}" presName="horz1" presStyleCnt="0"/>
      <dgm:spPr/>
    </dgm:pt>
    <dgm:pt modelId="{8B7C632F-185B-4ED9-AB3E-BD58F2701B98}" type="pres">
      <dgm:prSet presAssocID="{CC18DD3D-AAFF-4106-8D31-FFDB99FE0892}" presName="tx1" presStyleLbl="revTx" presStyleIdx="0" presStyleCnt="4"/>
      <dgm:spPr/>
      <dgm:t>
        <a:bodyPr/>
        <a:lstStyle/>
        <a:p>
          <a:endParaRPr lang="en-US"/>
        </a:p>
      </dgm:t>
    </dgm:pt>
    <dgm:pt modelId="{235D4C43-2224-4596-AD7A-CA0CE71E6509}" type="pres">
      <dgm:prSet presAssocID="{CC18DD3D-AAFF-4106-8D31-FFDB99FE0892}" presName="vert1" presStyleCnt="0"/>
      <dgm:spPr/>
    </dgm:pt>
    <dgm:pt modelId="{A30CD58C-E0F0-4434-AC71-B99D0ED4CE5F}" type="pres">
      <dgm:prSet presAssocID="{75649B10-1CA9-4BBD-8DDA-7EC9B76D071F}" presName="thickLine" presStyleLbl="alignNode1" presStyleIdx="1" presStyleCnt="4"/>
      <dgm:spPr/>
    </dgm:pt>
    <dgm:pt modelId="{3B013B1D-D0F9-478C-B0EF-9CC27CC7EC5E}" type="pres">
      <dgm:prSet presAssocID="{75649B10-1CA9-4BBD-8DDA-7EC9B76D071F}" presName="horz1" presStyleCnt="0"/>
      <dgm:spPr/>
    </dgm:pt>
    <dgm:pt modelId="{5FF4C2DB-4592-4562-AE16-8D302476F926}" type="pres">
      <dgm:prSet presAssocID="{75649B10-1CA9-4BBD-8DDA-7EC9B76D071F}" presName="tx1" presStyleLbl="revTx" presStyleIdx="1" presStyleCnt="4"/>
      <dgm:spPr/>
      <dgm:t>
        <a:bodyPr/>
        <a:lstStyle/>
        <a:p>
          <a:endParaRPr lang="en-US"/>
        </a:p>
      </dgm:t>
    </dgm:pt>
    <dgm:pt modelId="{9D344B57-DC20-46A0-BF38-B9849583D5E2}" type="pres">
      <dgm:prSet presAssocID="{75649B10-1CA9-4BBD-8DDA-7EC9B76D071F}" presName="vert1" presStyleCnt="0"/>
      <dgm:spPr/>
    </dgm:pt>
    <dgm:pt modelId="{61FB2AAA-1495-4D61-A71F-81A9B54DC9D7}" type="pres">
      <dgm:prSet presAssocID="{5B470A48-3C56-4D76-8DFF-6BEAC1DA9DF5}" presName="thickLine" presStyleLbl="alignNode1" presStyleIdx="2" presStyleCnt="4"/>
      <dgm:spPr/>
    </dgm:pt>
    <dgm:pt modelId="{77D91A15-922B-42E3-92B9-B5E9007F28FC}" type="pres">
      <dgm:prSet presAssocID="{5B470A48-3C56-4D76-8DFF-6BEAC1DA9DF5}" presName="horz1" presStyleCnt="0"/>
      <dgm:spPr/>
    </dgm:pt>
    <dgm:pt modelId="{520DA273-D5DF-4A22-A50E-DA72DB7FD193}" type="pres">
      <dgm:prSet presAssocID="{5B470A48-3C56-4D76-8DFF-6BEAC1DA9DF5}" presName="tx1" presStyleLbl="revTx" presStyleIdx="2" presStyleCnt="4"/>
      <dgm:spPr/>
      <dgm:t>
        <a:bodyPr/>
        <a:lstStyle/>
        <a:p>
          <a:endParaRPr lang="en-US"/>
        </a:p>
      </dgm:t>
    </dgm:pt>
    <dgm:pt modelId="{DC4C258A-9C90-4C4C-819F-6C546412DA41}" type="pres">
      <dgm:prSet presAssocID="{5B470A48-3C56-4D76-8DFF-6BEAC1DA9DF5}" presName="vert1" presStyleCnt="0"/>
      <dgm:spPr/>
    </dgm:pt>
    <dgm:pt modelId="{54FF9F93-7C33-490E-AEC6-16E584C8F227}" type="pres">
      <dgm:prSet presAssocID="{24409166-248D-43A7-8B68-42B5BAF9CB1B}" presName="thickLine" presStyleLbl="alignNode1" presStyleIdx="3" presStyleCnt="4"/>
      <dgm:spPr/>
    </dgm:pt>
    <dgm:pt modelId="{46827CB4-891B-42F9-9876-5927AA0CF7FD}" type="pres">
      <dgm:prSet presAssocID="{24409166-248D-43A7-8B68-42B5BAF9CB1B}" presName="horz1" presStyleCnt="0"/>
      <dgm:spPr/>
    </dgm:pt>
    <dgm:pt modelId="{BF58B640-67BB-4204-AABF-7C4F5EC7BE9D}" type="pres">
      <dgm:prSet presAssocID="{24409166-248D-43A7-8B68-42B5BAF9CB1B}" presName="tx1" presStyleLbl="revTx" presStyleIdx="3" presStyleCnt="4"/>
      <dgm:spPr/>
      <dgm:t>
        <a:bodyPr/>
        <a:lstStyle/>
        <a:p>
          <a:endParaRPr lang="en-US"/>
        </a:p>
      </dgm:t>
    </dgm:pt>
    <dgm:pt modelId="{13C6AC3C-6F1F-4B94-AD2B-37C7161E9DB6}" type="pres">
      <dgm:prSet presAssocID="{24409166-248D-43A7-8B68-42B5BAF9CB1B}" presName="vert1" presStyleCnt="0"/>
      <dgm:spPr/>
    </dgm:pt>
  </dgm:ptLst>
  <dgm:cxnLst>
    <dgm:cxn modelId="{33719FE7-8F50-4D56-91F7-AAC6AAA41F92}" type="presOf" srcId="{CC18DD3D-AAFF-4106-8D31-FFDB99FE0892}" destId="{8B7C632F-185B-4ED9-AB3E-BD58F2701B98}" srcOrd="0" destOrd="0" presId="urn:microsoft.com/office/officeart/2008/layout/LinedList"/>
    <dgm:cxn modelId="{C6294F7A-20E6-4918-874F-68E232F39E6F}" type="presOf" srcId="{24409166-248D-43A7-8B68-42B5BAF9CB1B}" destId="{BF58B640-67BB-4204-AABF-7C4F5EC7BE9D}" srcOrd="0" destOrd="0" presId="urn:microsoft.com/office/officeart/2008/layout/LinedList"/>
    <dgm:cxn modelId="{F8DCA1BF-7D17-47CE-B2FD-5F79EFAEEE96}" type="presOf" srcId="{75649B10-1CA9-4BBD-8DDA-7EC9B76D071F}" destId="{5FF4C2DB-4592-4562-AE16-8D302476F926}" srcOrd="0" destOrd="0" presId="urn:microsoft.com/office/officeart/2008/layout/LinedList"/>
    <dgm:cxn modelId="{4A6102E4-FC1A-41FE-AFA2-EE9B312AA0EB}" type="presOf" srcId="{5B470A48-3C56-4D76-8DFF-6BEAC1DA9DF5}" destId="{520DA273-D5DF-4A22-A50E-DA72DB7FD193}" srcOrd="0" destOrd="0" presId="urn:microsoft.com/office/officeart/2008/layout/LinedList"/>
    <dgm:cxn modelId="{65762D67-B056-4B14-B734-E9C9DE04656A}" srcId="{E5535A13-3B88-4D0D-ABDD-8945149CBF22}" destId="{CC18DD3D-AAFF-4106-8D31-FFDB99FE0892}" srcOrd="0" destOrd="0" parTransId="{A427B9CA-4AF7-4AC0-B7B2-711F2C5343CB}" sibTransId="{C3D7D1DF-65E9-4433-993C-DD5E4C51BE32}"/>
    <dgm:cxn modelId="{C59AA67B-E4D1-452B-84A6-32BA5D3037DE}" type="presOf" srcId="{E5535A13-3B88-4D0D-ABDD-8945149CBF22}" destId="{B28C368C-243D-40BF-88B9-D7BE675775C8}" srcOrd="0" destOrd="0" presId="urn:microsoft.com/office/officeart/2008/layout/LinedList"/>
    <dgm:cxn modelId="{657EABD0-BEA5-420B-B22D-65D13EA6BF12}" srcId="{E5535A13-3B88-4D0D-ABDD-8945149CBF22}" destId="{75649B10-1CA9-4BBD-8DDA-7EC9B76D071F}" srcOrd="1" destOrd="0" parTransId="{ECCD8701-DFE0-4A9A-B8B1-C74C1E6EFA21}" sibTransId="{C9663DE2-AFBE-46E5-9958-A1C31321BF63}"/>
    <dgm:cxn modelId="{6927F70E-EC9E-49E4-82C3-56B7BB6E320B}" srcId="{E5535A13-3B88-4D0D-ABDD-8945149CBF22}" destId="{24409166-248D-43A7-8B68-42B5BAF9CB1B}" srcOrd="3" destOrd="0" parTransId="{C3DD5BE0-57EC-4A66-A654-1FA370D22B24}" sibTransId="{575EBEF3-1BB4-4443-8E6A-568775D3C029}"/>
    <dgm:cxn modelId="{2492B81B-9F26-4DE0-A5DF-DA292CCC67B2}" srcId="{E5535A13-3B88-4D0D-ABDD-8945149CBF22}" destId="{5B470A48-3C56-4D76-8DFF-6BEAC1DA9DF5}" srcOrd="2" destOrd="0" parTransId="{BE0F229E-C09F-4595-842E-957E053BA806}" sibTransId="{5EB3C2DE-185E-4EE3-867B-F3D5E03C8BF3}"/>
    <dgm:cxn modelId="{1CAA65F5-289A-4175-9DEF-FAEDDEEC709B}" type="presParOf" srcId="{B28C368C-243D-40BF-88B9-D7BE675775C8}" destId="{BB0FBA63-0AC1-4856-AABE-05D716B83649}" srcOrd="0" destOrd="0" presId="urn:microsoft.com/office/officeart/2008/layout/LinedList"/>
    <dgm:cxn modelId="{C409EE47-5A49-4A8C-9677-4AA6D5A77D87}" type="presParOf" srcId="{B28C368C-243D-40BF-88B9-D7BE675775C8}" destId="{F61CD8DE-861C-44CF-A250-73C06083E878}" srcOrd="1" destOrd="0" presId="urn:microsoft.com/office/officeart/2008/layout/LinedList"/>
    <dgm:cxn modelId="{3ABEBFBE-F2D5-4CD7-B078-215006619CE2}" type="presParOf" srcId="{F61CD8DE-861C-44CF-A250-73C06083E878}" destId="{8B7C632F-185B-4ED9-AB3E-BD58F2701B98}" srcOrd="0" destOrd="0" presId="urn:microsoft.com/office/officeart/2008/layout/LinedList"/>
    <dgm:cxn modelId="{D28256B2-101C-4FBF-B2CB-507D96332F51}" type="presParOf" srcId="{F61CD8DE-861C-44CF-A250-73C06083E878}" destId="{235D4C43-2224-4596-AD7A-CA0CE71E6509}" srcOrd="1" destOrd="0" presId="urn:microsoft.com/office/officeart/2008/layout/LinedList"/>
    <dgm:cxn modelId="{2117526A-7399-4117-B106-81CFC1FD869D}" type="presParOf" srcId="{B28C368C-243D-40BF-88B9-D7BE675775C8}" destId="{A30CD58C-E0F0-4434-AC71-B99D0ED4CE5F}" srcOrd="2" destOrd="0" presId="urn:microsoft.com/office/officeart/2008/layout/LinedList"/>
    <dgm:cxn modelId="{86E3FE4E-8094-48C7-95A2-8A124E2E8C1E}" type="presParOf" srcId="{B28C368C-243D-40BF-88B9-D7BE675775C8}" destId="{3B013B1D-D0F9-478C-B0EF-9CC27CC7EC5E}" srcOrd="3" destOrd="0" presId="urn:microsoft.com/office/officeart/2008/layout/LinedList"/>
    <dgm:cxn modelId="{FA7428C8-F365-49E2-9A7F-6184D5BC3AFF}" type="presParOf" srcId="{3B013B1D-D0F9-478C-B0EF-9CC27CC7EC5E}" destId="{5FF4C2DB-4592-4562-AE16-8D302476F926}" srcOrd="0" destOrd="0" presId="urn:microsoft.com/office/officeart/2008/layout/LinedList"/>
    <dgm:cxn modelId="{EA7A243A-B889-4278-91F1-6464208F735B}" type="presParOf" srcId="{3B013B1D-D0F9-478C-B0EF-9CC27CC7EC5E}" destId="{9D344B57-DC20-46A0-BF38-B9849583D5E2}" srcOrd="1" destOrd="0" presId="urn:microsoft.com/office/officeart/2008/layout/LinedList"/>
    <dgm:cxn modelId="{83369A39-625C-462A-87D4-AF843AAB242F}" type="presParOf" srcId="{B28C368C-243D-40BF-88B9-D7BE675775C8}" destId="{61FB2AAA-1495-4D61-A71F-81A9B54DC9D7}" srcOrd="4" destOrd="0" presId="urn:microsoft.com/office/officeart/2008/layout/LinedList"/>
    <dgm:cxn modelId="{5414AD06-EE00-4191-9EE8-078170D36B05}" type="presParOf" srcId="{B28C368C-243D-40BF-88B9-D7BE675775C8}" destId="{77D91A15-922B-42E3-92B9-B5E9007F28FC}" srcOrd="5" destOrd="0" presId="urn:microsoft.com/office/officeart/2008/layout/LinedList"/>
    <dgm:cxn modelId="{36045004-1A9F-4269-8AC5-5373F65F0C33}" type="presParOf" srcId="{77D91A15-922B-42E3-92B9-B5E9007F28FC}" destId="{520DA273-D5DF-4A22-A50E-DA72DB7FD193}" srcOrd="0" destOrd="0" presId="urn:microsoft.com/office/officeart/2008/layout/LinedList"/>
    <dgm:cxn modelId="{DA75389D-63BC-4040-B686-C7DB5AA75532}" type="presParOf" srcId="{77D91A15-922B-42E3-92B9-B5E9007F28FC}" destId="{DC4C258A-9C90-4C4C-819F-6C546412DA41}" srcOrd="1" destOrd="0" presId="urn:microsoft.com/office/officeart/2008/layout/LinedList"/>
    <dgm:cxn modelId="{7129F8DD-9E78-4CA0-B876-BA080995EEFC}" type="presParOf" srcId="{B28C368C-243D-40BF-88B9-D7BE675775C8}" destId="{54FF9F93-7C33-490E-AEC6-16E584C8F227}" srcOrd="6" destOrd="0" presId="urn:microsoft.com/office/officeart/2008/layout/LinedList"/>
    <dgm:cxn modelId="{41632485-48B3-45FC-AFD6-1C968E1F780D}" type="presParOf" srcId="{B28C368C-243D-40BF-88B9-D7BE675775C8}" destId="{46827CB4-891B-42F9-9876-5927AA0CF7FD}" srcOrd="7" destOrd="0" presId="urn:microsoft.com/office/officeart/2008/layout/LinedList"/>
    <dgm:cxn modelId="{58B1C5B0-CFCC-4539-9052-99B885B43F68}" type="presParOf" srcId="{46827CB4-891B-42F9-9876-5927AA0CF7FD}" destId="{BF58B640-67BB-4204-AABF-7C4F5EC7BE9D}" srcOrd="0" destOrd="0" presId="urn:microsoft.com/office/officeart/2008/layout/LinedList"/>
    <dgm:cxn modelId="{F8F63EB6-1A21-42AD-9059-64043898EF50}" type="presParOf" srcId="{46827CB4-891B-42F9-9876-5927AA0CF7FD}" destId="{13C6AC3C-6F1F-4B94-AD2B-37C7161E9DB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0B111-4DAD-4149-815F-00323C81FB96}">
      <dsp:nvSpPr>
        <dsp:cNvPr id="0" name=""/>
        <dsp:cNvSpPr/>
      </dsp:nvSpPr>
      <dsp:spPr>
        <a:xfrm>
          <a:off x="718" y="1635473"/>
          <a:ext cx="3039600" cy="1975740"/>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i="0" kern="1200" dirty="0"/>
            <a:t>Oversee addiction fighting efforts across Department of Law and Public Safety</a:t>
          </a:r>
          <a:endParaRPr lang="en-US" sz="1900" kern="1200" dirty="0"/>
        </a:p>
      </dsp:txBody>
      <dsp:txXfrm>
        <a:off x="97166" y="1731921"/>
        <a:ext cx="2846704" cy="1782844"/>
      </dsp:txXfrm>
    </dsp:sp>
    <dsp:sp modelId="{2728B4CD-9CAD-4D74-9BBC-63FB86A286BE}">
      <dsp:nvSpPr>
        <dsp:cNvPr id="0" name=""/>
        <dsp:cNvSpPr/>
      </dsp:nvSpPr>
      <dsp:spPr>
        <a:xfrm>
          <a:off x="1520519" y="948225"/>
          <a:ext cx="3350236" cy="3350236"/>
        </a:xfrm>
        <a:custGeom>
          <a:avLst/>
          <a:gdLst/>
          <a:ahLst/>
          <a:cxnLst/>
          <a:rect l="0" t="0" r="0" b="0"/>
          <a:pathLst>
            <a:path>
              <a:moveTo>
                <a:pt x="338425" y="665527"/>
              </a:moveTo>
              <a:arcTo wR="1675118" hR="1675118" stAng="13023804" swAng="6352392"/>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775819-75CE-409D-906C-D1CD50B427B7}">
      <dsp:nvSpPr>
        <dsp:cNvPr id="0" name=""/>
        <dsp:cNvSpPr/>
      </dsp:nvSpPr>
      <dsp:spPr>
        <a:xfrm>
          <a:off x="3350955" y="1635473"/>
          <a:ext cx="3039600" cy="1975740"/>
        </a:xfrm>
        <a:prstGeom prst="roundRect">
          <a:avLst/>
        </a:prstGeom>
        <a:solidFill>
          <a:schemeClr val="accent2">
            <a:hueOff val="3240090"/>
            <a:satOff val="451"/>
            <a:lumOff val="39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i="0" kern="1200"/>
            <a:t>Create partnerships with other agencies and groups to identify and implement solutions to the opioid crisis</a:t>
          </a:r>
          <a:endParaRPr lang="en-US" sz="1900" kern="1200"/>
        </a:p>
      </dsp:txBody>
      <dsp:txXfrm>
        <a:off x="3447403" y="1731921"/>
        <a:ext cx="2846704" cy="1782844"/>
      </dsp:txXfrm>
    </dsp:sp>
    <dsp:sp modelId="{DBFFA0BB-9AEC-432F-AC1E-419B8D5C3FA0}">
      <dsp:nvSpPr>
        <dsp:cNvPr id="0" name=""/>
        <dsp:cNvSpPr/>
      </dsp:nvSpPr>
      <dsp:spPr>
        <a:xfrm>
          <a:off x="1520519" y="948225"/>
          <a:ext cx="3350236" cy="3350236"/>
        </a:xfrm>
        <a:custGeom>
          <a:avLst/>
          <a:gdLst/>
          <a:ahLst/>
          <a:cxnLst/>
          <a:rect l="0" t="0" r="0" b="0"/>
          <a:pathLst>
            <a:path>
              <a:moveTo>
                <a:pt x="3011811" y="2684709"/>
              </a:moveTo>
              <a:arcTo wR="1675118" hR="1675118" stAng="2223804" swAng="6352392"/>
            </a:path>
          </a:pathLst>
        </a:custGeom>
        <a:noFill/>
        <a:ln w="9525" cap="rnd" cmpd="sng" algn="ctr">
          <a:solidFill>
            <a:schemeClr val="accent2">
              <a:hueOff val="3240090"/>
              <a:satOff val="451"/>
              <a:lumOff val="392"/>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9CFE5-BD22-434F-BDDA-DE0A3F7DDA91}">
      <dsp:nvSpPr>
        <dsp:cNvPr id="0" name=""/>
        <dsp:cNvSpPr/>
      </dsp:nvSpPr>
      <dsp:spPr>
        <a:xfrm>
          <a:off x="572293" y="0"/>
          <a:ext cx="5246687" cy="524668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6C49C0-CD63-404A-8C27-3C7383E7BEF4}">
      <dsp:nvSpPr>
        <dsp:cNvPr id="0" name=""/>
        <dsp:cNvSpPr/>
      </dsp:nvSpPr>
      <dsp:spPr>
        <a:xfrm>
          <a:off x="1070729" y="498435"/>
          <a:ext cx="2046207" cy="2046207"/>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dirty="0"/>
            <a:t>Division of Criminal Justice</a:t>
          </a:r>
          <a:endParaRPr lang="en-US" sz="2600" kern="1200" dirty="0"/>
        </a:p>
      </dsp:txBody>
      <dsp:txXfrm>
        <a:off x="1170617" y="598323"/>
        <a:ext cx="1846431" cy="1846431"/>
      </dsp:txXfrm>
    </dsp:sp>
    <dsp:sp modelId="{2A9DE937-553D-43A8-8102-C39CB6472A86}">
      <dsp:nvSpPr>
        <dsp:cNvPr id="0" name=""/>
        <dsp:cNvSpPr/>
      </dsp:nvSpPr>
      <dsp:spPr>
        <a:xfrm>
          <a:off x="3274337" y="498435"/>
          <a:ext cx="2046207" cy="2046207"/>
        </a:xfrm>
        <a:prstGeom prst="roundRect">
          <a:avLst/>
        </a:prstGeom>
        <a:solidFill>
          <a:schemeClr val="accent2">
            <a:hueOff val="1080030"/>
            <a:satOff val="150"/>
            <a:lumOff val="13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dirty="0"/>
            <a:t>Division of Consumer Affairs</a:t>
          </a:r>
          <a:endParaRPr lang="en-US" sz="2600" kern="1200" dirty="0"/>
        </a:p>
      </dsp:txBody>
      <dsp:txXfrm>
        <a:off x="3374225" y="598323"/>
        <a:ext cx="1846431" cy="1846431"/>
      </dsp:txXfrm>
    </dsp:sp>
    <dsp:sp modelId="{3EF07DE0-501F-4F27-9E3F-3136E1164267}">
      <dsp:nvSpPr>
        <dsp:cNvPr id="0" name=""/>
        <dsp:cNvSpPr/>
      </dsp:nvSpPr>
      <dsp:spPr>
        <a:xfrm>
          <a:off x="1070729" y="2702043"/>
          <a:ext cx="2046207" cy="2046207"/>
        </a:xfrm>
        <a:prstGeom prst="roundRect">
          <a:avLst/>
        </a:prstGeom>
        <a:solidFill>
          <a:schemeClr val="accent2">
            <a:hueOff val="2160060"/>
            <a:satOff val="301"/>
            <a:lumOff val="26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0" kern="1200" dirty="0"/>
            <a:t>Division of Law</a:t>
          </a:r>
          <a:endParaRPr lang="en-US" sz="2600" kern="1200" dirty="0"/>
        </a:p>
      </dsp:txBody>
      <dsp:txXfrm>
        <a:off x="1170617" y="2801931"/>
        <a:ext cx="1846431" cy="1846431"/>
      </dsp:txXfrm>
    </dsp:sp>
    <dsp:sp modelId="{35810954-8B13-436A-A168-99AE7D364433}">
      <dsp:nvSpPr>
        <dsp:cNvPr id="0" name=""/>
        <dsp:cNvSpPr/>
      </dsp:nvSpPr>
      <dsp:spPr>
        <a:xfrm>
          <a:off x="3362979" y="2708591"/>
          <a:ext cx="2046207" cy="2046207"/>
        </a:xfrm>
        <a:prstGeom prst="roundRect">
          <a:avLst/>
        </a:prstGeom>
        <a:solidFill>
          <a:schemeClr val="accent2">
            <a:hueOff val="3240090"/>
            <a:satOff val="451"/>
            <a:lumOff val="39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Office of </a:t>
          </a:r>
          <a:r>
            <a:rPr lang="en-US" sz="2600" kern="1200" smtClean="0"/>
            <a:t>the Attorney General</a:t>
          </a:r>
          <a:endParaRPr lang="en-US" sz="2600" kern="1200" dirty="0"/>
        </a:p>
      </dsp:txBody>
      <dsp:txXfrm>
        <a:off x="3462867" y="2808479"/>
        <a:ext cx="1846431" cy="1846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9FDDB-56D7-4A94-889C-A69E3637B258}">
      <dsp:nvSpPr>
        <dsp:cNvPr id="0" name=""/>
        <dsp:cNvSpPr/>
      </dsp:nvSpPr>
      <dsp:spPr>
        <a:xfrm>
          <a:off x="0" y="230603"/>
          <a:ext cx="6391275" cy="143208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0" i="0" u="sng" kern="1200" dirty="0"/>
            <a:t>Division of Consumer Affairs</a:t>
          </a:r>
          <a:endParaRPr lang="en-US" sz="3600" kern="1200" dirty="0"/>
        </a:p>
      </dsp:txBody>
      <dsp:txXfrm>
        <a:off x="69908" y="300511"/>
        <a:ext cx="6251459" cy="1292264"/>
      </dsp:txXfrm>
    </dsp:sp>
    <dsp:sp modelId="{C210C529-6D8C-42A3-BBB4-098E8F5CD28C}">
      <dsp:nvSpPr>
        <dsp:cNvPr id="0" name=""/>
        <dsp:cNvSpPr/>
      </dsp:nvSpPr>
      <dsp:spPr>
        <a:xfrm>
          <a:off x="0" y="1662683"/>
          <a:ext cx="6391275" cy="33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b="0" i="0" kern="1200" dirty="0"/>
            <a:t>Using PMP database to track opioid dispensing, flag problem prescribing, be alert to diversion</a:t>
          </a:r>
          <a:endParaRPr lang="en-US" sz="2800" kern="1200" dirty="0"/>
        </a:p>
        <a:p>
          <a:pPr marL="285750" lvl="1" indent="-285750" algn="l" defTabSz="1244600">
            <a:lnSpc>
              <a:spcPct val="90000"/>
            </a:lnSpc>
            <a:spcBef>
              <a:spcPct val="0"/>
            </a:spcBef>
            <a:spcAft>
              <a:spcPct val="20000"/>
            </a:spcAft>
            <a:buChar char="••"/>
          </a:pPr>
          <a:r>
            <a:rPr lang="en-US" sz="2800" b="0" i="0" kern="1200"/>
            <a:t>Enhancements to the PMP include integrating PMP data into electronic medical records, ensuring the best care for patients</a:t>
          </a:r>
          <a:endParaRPr lang="en-US" sz="2800" kern="1200"/>
        </a:p>
      </dsp:txBody>
      <dsp:txXfrm>
        <a:off x="0" y="1662683"/>
        <a:ext cx="6391275" cy="3353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FBA63-0AC1-4856-AABE-05D716B83649}">
      <dsp:nvSpPr>
        <dsp:cNvPr id="0" name=""/>
        <dsp:cNvSpPr/>
      </dsp:nvSpPr>
      <dsp:spPr>
        <a:xfrm>
          <a:off x="0" y="0"/>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7C632F-185B-4ED9-AB3E-BD58F2701B98}">
      <dsp:nvSpPr>
        <dsp:cNvPr id="0" name=""/>
        <dsp:cNvSpPr/>
      </dsp:nvSpPr>
      <dsp:spPr>
        <a:xfrm>
          <a:off x="0" y="0"/>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u="sng" kern="1200"/>
            <a:t>Operation </a:t>
          </a:r>
          <a:r>
            <a:rPr lang="en-US" sz="4000" u="sng" kern="1200" dirty="0"/>
            <a:t>Helping Hand</a:t>
          </a:r>
          <a:endParaRPr lang="en-US" sz="4000" kern="1200" dirty="0"/>
        </a:p>
      </dsp:txBody>
      <dsp:txXfrm>
        <a:off x="0" y="0"/>
        <a:ext cx="6391275" cy="1311671"/>
      </dsp:txXfrm>
    </dsp:sp>
    <dsp:sp modelId="{A30CD58C-E0F0-4434-AC71-B99D0ED4CE5F}">
      <dsp:nvSpPr>
        <dsp:cNvPr id="0" name=""/>
        <dsp:cNvSpPr/>
      </dsp:nvSpPr>
      <dsp:spPr>
        <a:xfrm>
          <a:off x="0" y="1311671"/>
          <a:ext cx="6391275" cy="0"/>
        </a:xfrm>
        <a:prstGeom prst="line">
          <a:avLst/>
        </a:prstGeom>
        <a:solidFill>
          <a:schemeClr val="accent2">
            <a:hueOff val="1080030"/>
            <a:satOff val="150"/>
            <a:lumOff val="131"/>
            <a:alphaOff val="0"/>
          </a:schemeClr>
        </a:solidFill>
        <a:ln w="19050" cap="rnd" cmpd="sng" algn="ctr">
          <a:solidFill>
            <a:schemeClr val="accent2">
              <a:hueOff val="1080030"/>
              <a:satOff val="150"/>
              <a:lumOff val="1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4C2DB-4592-4562-AE16-8D302476F926}">
      <dsp:nvSpPr>
        <dsp:cNvPr id="0" name=""/>
        <dsp:cNvSpPr/>
      </dsp:nvSpPr>
      <dsp:spPr>
        <a:xfrm>
          <a:off x="0" y="1311671"/>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t>Attorney General </a:t>
          </a:r>
          <a:r>
            <a:rPr lang="en-US" sz="2600" kern="1200" dirty="0" err="1"/>
            <a:t>Gurbir</a:t>
          </a:r>
          <a:r>
            <a:rPr lang="en-US" sz="2600" kern="1200" dirty="0"/>
            <a:t> Grewal’s program as Bergen County Prosecutor</a:t>
          </a:r>
        </a:p>
      </dsp:txBody>
      <dsp:txXfrm>
        <a:off x="0" y="1311671"/>
        <a:ext cx="6391275" cy="1311671"/>
      </dsp:txXfrm>
    </dsp:sp>
    <dsp:sp modelId="{61FB2AAA-1495-4D61-A71F-81A9B54DC9D7}">
      <dsp:nvSpPr>
        <dsp:cNvPr id="0" name=""/>
        <dsp:cNvSpPr/>
      </dsp:nvSpPr>
      <dsp:spPr>
        <a:xfrm>
          <a:off x="0" y="2623343"/>
          <a:ext cx="6391275" cy="0"/>
        </a:xfrm>
        <a:prstGeom prst="line">
          <a:avLst/>
        </a:prstGeom>
        <a:solidFill>
          <a:schemeClr val="accent2">
            <a:hueOff val="2160060"/>
            <a:satOff val="301"/>
            <a:lumOff val="261"/>
            <a:alphaOff val="0"/>
          </a:schemeClr>
        </a:solidFill>
        <a:ln w="19050" cap="rnd" cmpd="sng" algn="ctr">
          <a:solidFill>
            <a:schemeClr val="accent2">
              <a:hueOff val="2160060"/>
              <a:satOff val="301"/>
              <a:lumOff val="2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0DA273-D5DF-4A22-A50E-DA72DB7FD193}">
      <dsp:nvSpPr>
        <dsp:cNvPr id="0" name=""/>
        <dsp:cNvSpPr/>
      </dsp:nvSpPr>
      <dsp:spPr>
        <a:xfrm>
          <a:off x="0" y="2623343"/>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t>Successfully implemented in five counties in June 2018 (</a:t>
          </a:r>
          <a:r>
            <a:rPr lang="en-US" sz="2600" kern="1200" dirty="0" smtClean="0"/>
            <a:t>Bergen, Morris</a:t>
          </a:r>
          <a:r>
            <a:rPr lang="en-US" sz="2600" kern="1200" dirty="0"/>
            <a:t>, Sussex, Passaic and </a:t>
          </a:r>
          <a:r>
            <a:rPr lang="en-US" sz="2600" kern="1200" dirty="0" smtClean="0"/>
            <a:t>Union)</a:t>
          </a:r>
          <a:endParaRPr lang="en-US" sz="2600" kern="1200" dirty="0"/>
        </a:p>
      </dsp:txBody>
      <dsp:txXfrm>
        <a:off x="0" y="2623343"/>
        <a:ext cx="6391275" cy="1311671"/>
      </dsp:txXfrm>
    </dsp:sp>
    <dsp:sp modelId="{54FF9F93-7C33-490E-AEC6-16E584C8F227}">
      <dsp:nvSpPr>
        <dsp:cNvPr id="0" name=""/>
        <dsp:cNvSpPr/>
      </dsp:nvSpPr>
      <dsp:spPr>
        <a:xfrm>
          <a:off x="0" y="3935015"/>
          <a:ext cx="6391275" cy="0"/>
        </a:xfrm>
        <a:prstGeom prst="line">
          <a:avLst/>
        </a:prstGeom>
        <a:solidFill>
          <a:schemeClr val="accent2">
            <a:hueOff val="3240090"/>
            <a:satOff val="451"/>
            <a:lumOff val="392"/>
            <a:alphaOff val="0"/>
          </a:schemeClr>
        </a:solidFill>
        <a:ln w="19050" cap="rnd" cmpd="sng" algn="ctr">
          <a:solidFill>
            <a:schemeClr val="accent2">
              <a:hueOff val="3240090"/>
              <a:satOff val="451"/>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58B640-67BB-4204-AABF-7C4F5EC7BE9D}">
      <dsp:nvSpPr>
        <dsp:cNvPr id="0" name=""/>
        <dsp:cNvSpPr/>
      </dsp:nvSpPr>
      <dsp:spPr>
        <a:xfrm>
          <a:off x="0" y="3935015"/>
          <a:ext cx="6391275" cy="13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t>Grant funding to implement in every county in New Jersey by August </a:t>
          </a:r>
          <a:r>
            <a:rPr lang="en-US" sz="2600" kern="1200" dirty="0" smtClean="0"/>
            <a:t>2019; seventeen counties expressed interest</a:t>
          </a:r>
          <a:endParaRPr lang="en-US" sz="2600" kern="1200" dirty="0"/>
        </a:p>
      </dsp:txBody>
      <dsp:txXfrm>
        <a:off x="0" y="3935015"/>
        <a:ext cx="6391275" cy="131167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31T00:46:29.59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11075.21094"/>
      <inkml:brushProperty name="anchorY" value="-5899.33496"/>
      <inkml:brushProperty name="scaleFactor" value="0.5"/>
    </inkml:brush>
  </inkml:definitions>
  <inkml:trace contextRef="#ctx0" brushRef="#br0">276 2557,'17'24,"52"66,6 3,-15-20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11/13/2018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306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818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9447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12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4760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6260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11/13/2018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2086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0428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93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68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232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287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115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57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846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989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7837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11/13/2018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0473165"/>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B219AE65-9B94-44EA-BEF3-EF4BFA169C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F0C81A57-9CD5-461B-8FFE-4A8CB6CFBE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23" name="Group 22">
            <a:extLst>
              <a:ext uri="{FF2B5EF4-FFF2-40B4-BE49-F238E27FC236}">
                <a16:creationId xmlns="" xmlns:a16="http://schemas.microsoft.com/office/drawing/2014/main" id="{3086C462-37F4-494D-8292-CCB95221CC1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2000" cy="6858000"/>
            <a:chOff x="0" y="0"/>
            <a:chExt cx="12192000" cy="6858000"/>
          </a:xfrm>
          <a:solidFill>
            <a:srgbClr val="FFFFFF"/>
          </a:solidFill>
        </p:grpSpPr>
        <p:sp>
          <p:nvSpPr>
            <p:cNvPr id="24" name="Rectangle 23">
              <a:extLst>
                <a:ext uri="{FF2B5EF4-FFF2-40B4-BE49-F238E27FC236}">
                  <a16:creationId xmlns="" xmlns:a16="http://schemas.microsoft.com/office/drawing/2014/main" id="{2C7D2D64-353F-4802-AA48-A70CE6020B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 xmlns:a16="http://schemas.microsoft.com/office/drawing/2014/main" id="{30A6328F-CAA3-4052-BF4C-14BD47706E6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 xmlns:a16="http://schemas.microsoft.com/office/drawing/2014/main" id="{C1A8D44C-76F9-4272-95D5-B5BAA9E7401D}"/>
              </a:ext>
            </a:extLst>
          </p:cNvPr>
          <p:cNvSpPr>
            <a:spLocks noGrp="1"/>
          </p:cNvSpPr>
          <p:nvPr>
            <p:ph type="ctrTitle"/>
          </p:nvPr>
        </p:nvSpPr>
        <p:spPr>
          <a:xfrm>
            <a:off x="1154955" y="2099732"/>
            <a:ext cx="8825658" cy="2677648"/>
          </a:xfrm>
        </p:spPr>
        <p:txBody>
          <a:bodyPr>
            <a:normAutofit/>
          </a:bodyPr>
          <a:lstStyle/>
          <a:p>
            <a:r>
              <a:rPr lang="en-US" dirty="0">
                <a:solidFill>
                  <a:srgbClr val="FFFFFF"/>
                </a:solidFill>
              </a:rPr>
              <a:t>NJ Cares Initiatives</a:t>
            </a:r>
            <a:br>
              <a:rPr lang="en-US" dirty="0">
                <a:solidFill>
                  <a:srgbClr val="FFFFFF"/>
                </a:solidFill>
              </a:rPr>
            </a:br>
            <a:r>
              <a:rPr lang="en-US" dirty="0">
                <a:solidFill>
                  <a:srgbClr val="FFFFFF"/>
                </a:solidFill>
              </a:rPr>
              <a:t>Impact on Municipalities </a:t>
            </a:r>
          </a:p>
        </p:txBody>
      </p:sp>
      <p:sp>
        <p:nvSpPr>
          <p:cNvPr id="3" name="Subtitle 2">
            <a:extLst>
              <a:ext uri="{FF2B5EF4-FFF2-40B4-BE49-F238E27FC236}">
                <a16:creationId xmlns="" xmlns:a16="http://schemas.microsoft.com/office/drawing/2014/main" id="{D288AAB8-3EC5-4F77-886C-2BA71491514B}"/>
              </a:ext>
            </a:extLst>
          </p:cNvPr>
          <p:cNvSpPr>
            <a:spLocks noGrp="1"/>
          </p:cNvSpPr>
          <p:nvPr>
            <p:ph type="subTitle" idx="1"/>
          </p:nvPr>
        </p:nvSpPr>
        <p:spPr>
          <a:xfrm>
            <a:off x="1154955" y="4777380"/>
            <a:ext cx="8825658" cy="861420"/>
          </a:xfrm>
        </p:spPr>
        <p:txBody>
          <a:bodyPr>
            <a:normAutofit/>
          </a:bodyPr>
          <a:lstStyle/>
          <a:p>
            <a:r>
              <a:rPr lang="en-US" dirty="0">
                <a:solidFill>
                  <a:schemeClr val="accent2">
                    <a:lumMod val="60000"/>
                    <a:lumOff val="40000"/>
                  </a:schemeClr>
                </a:solidFill>
              </a:rPr>
              <a:t>Sharon </a:t>
            </a:r>
            <a:r>
              <a:rPr lang="en-US" dirty="0" err="1">
                <a:solidFill>
                  <a:schemeClr val="accent2">
                    <a:lumMod val="60000"/>
                    <a:lumOff val="40000"/>
                  </a:schemeClr>
                </a:solidFill>
              </a:rPr>
              <a:t>joyce</a:t>
            </a:r>
            <a:r>
              <a:rPr lang="en-US" dirty="0">
                <a:solidFill>
                  <a:schemeClr val="accent2">
                    <a:lumMod val="60000"/>
                    <a:lumOff val="40000"/>
                  </a:schemeClr>
                </a:solidFill>
              </a:rPr>
              <a:t>,  AAG</a:t>
            </a:r>
          </a:p>
          <a:p>
            <a:r>
              <a:rPr lang="en-US" dirty="0">
                <a:solidFill>
                  <a:schemeClr val="accent2">
                    <a:lumMod val="60000"/>
                    <a:lumOff val="40000"/>
                  </a:schemeClr>
                </a:solidFill>
              </a:rPr>
              <a:t>Director of </a:t>
            </a:r>
            <a:r>
              <a:rPr lang="en-US" dirty="0" err="1">
                <a:solidFill>
                  <a:schemeClr val="accent2">
                    <a:lumMod val="60000"/>
                    <a:lumOff val="40000"/>
                  </a:schemeClr>
                </a:solidFill>
              </a:rPr>
              <a:t>nj</a:t>
            </a:r>
            <a:r>
              <a:rPr lang="en-US" dirty="0">
                <a:solidFill>
                  <a:schemeClr val="accent2">
                    <a:lumMod val="60000"/>
                    <a:lumOff val="40000"/>
                  </a:schemeClr>
                </a:solidFill>
              </a:rPr>
              <a:t> cares</a:t>
            </a:r>
          </a:p>
        </p:txBody>
      </p:sp>
    </p:spTree>
    <p:extLst>
      <p:ext uri="{BB962C8B-B14F-4D97-AF65-F5344CB8AC3E}">
        <p14:creationId xmlns:p14="http://schemas.microsoft.com/office/powerpoint/2010/main" val="40830077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B870DF-8A76-4D03-A19C-D3BC334EC4DB}"/>
              </a:ext>
            </a:extLst>
          </p:cNvPr>
          <p:cNvSpPr>
            <a:spLocks noGrp="1"/>
          </p:cNvSpPr>
          <p:nvPr>
            <p:ph type="title"/>
          </p:nvPr>
        </p:nvSpPr>
        <p:spPr>
          <a:xfrm>
            <a:off x="1154954" y="973668"/>
            <a:ext cx="8761413" cy="706964"/>
          </a:xfrm>
        </p:spPr>
        <p:txBody>
          <a:bodyPr>
            <a:noAutofit/>
          </a:bodyPr>
          <a:lstStyle/>
          <a:p>
            <a:pPr algn="ctr"/>
            <a:r>
              <a:rPr lang="en-US" sz="6000" dirty="0">
                <a:solidFill>
                  <a:schemeClr val="bg1"/>
                </a:solidFill>
              </a:rPr>
              <a:t>Division of Law </a:t>
            </a:r>
          </a:p>
        </p:txBody>
      </p:sp>
      <p:sp>
        <p:nvSpPr>
          <p:cNvPr id="3" name="Content Placeholder 2">
            <a:extLst>
              <a:ext uri="{FF2B5EF4-FFF2-40B4-BE49-F238E27FC236}">
                <a16:creationId xmlns="" xmlns:a16="http://schemas.microsoft.com/office/drawing/2014/main" id="{9E1655D7-4F5F-44B2-8147-C9E366FEF445}"/>
              </a:ext>
            </a:extLst>
          </p:cNvPr>
          <p:cNvSpPr>
            <a:spLocks noGrp="1"/>
          </p:cNvSpPr>
          <p:nvPr>
            <p:ph idx="1"/>
          </p:nvPr>
        </p:nvSpPr>
        <p:spPr>
          <a:xfrm>
            <a:off x="237744" y="2619588"/>
            <a:ext cx="11631168" cy="4110396"/>
          </a:xfrm>
        </p:spPr>
        <p:txBody>
          <a:bodyPr>
            <a:noAutofit/>
          </a:bodyPr>
          <a:lstStyle/>
          <a:p>
            <a:pPr marL="0" indent="0">
              <a:buNone/>
            </a:pPr>
            <a:r>
              <a:rPr lang="en-US" sz="4400" u="sng" dirty="0" smtClean="0"/>
              <a:t>Suing </a:t>
            </a:r>
            <a:r>
              <a:rPr lang="en-US" sz="4400" u="sng" dirty="0"/>
              <a:t>opioid manufacturers</a:t>
            </a:r>
          </a:p>
          <a:p>
            <a:r>
              <a:rPr lang="en-US" sz="4400" dirty="0"/>
              <a:t>	Purdue Pharma (Oxycontin)</a:t>
            </a:r>
          </a:p>
          <a:p>
            <a:r>
              <a:rPr lang="en-US" sz="4400" dirty="0" err="1"/>
              <a:t>Insys</a:t>
            </a:r>
            <a:r>
              <a:rPr lang="en-US" sz="4400" dirty="0"/>
              <a:t> </a:t>
            </a:r>
            <a:r>
              <a:rPr lang="en-US" sz="4400" dirty="0" smtClean="0"/>
              <a:t>Therapeutics </a:t>
            </a:r>
            <a:r>
              <a:rPr lang="en-US" sz="4400" dirty="0"/>
              <a:t>(</a:t>
            </a:r>
            <a:r>
              <a:rPr lang="en-US" sz="4400" dirty="0" err="1"/>
              <a:t>Subsys</a:t>
            </a:r>
            <a:r>
              <a:rPr lang="en-US" sz="4400" dirty="0"/>
              <a:t>)</a:t>
            </a:r>
          </a:p>
          <a:p>
            <a:pPr marL="0" indent="0">
              <a:buNone/>
            </a:pPr>
            <a:endParaRPr lang="en-US" sz="4400" dirty="0"/>
          </a:p>
        </p:txBody>
      </p:sp>
    </p:spTree>
    <p:extLst>
      <p:ext uri="{BB962C8B-B14F-4D97-AF65-F5344CB8AC3E}">
        <p14:creationId xmlns:p14="http://schemas.microsoft.com/office/powerpoint/2010/main" val="22886618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E3F8B-7B62-408C-A894-0AA69363A891}"/>
              </a:ext>
            </a:extLst>
          </p:cNvPr>
          <p:cNvSpPr>
            <a:spLocks noGrp="1"/>
          </p:cNvSpPr>
          <p:nvPr>
            <p:ph type="title"/>
          </p:nvPr>
        </p:nvSpPr>
        <p:spPr/>
        <p:txBody>
          <a:bodyPr>
            <a:noAutofit/>
          </a:bodyPr>
          <a:lstStyle/>
          <a:p>
            <a:pPr algn="ctr"/>
            <a:r>
              <a:rPr lang="en-US" sz="4800" dirty="0">
                <a:solidFill>
                  <a:schemeClr val="bg1"/>
                </a:solidFill>
              </a:rPr>
              <a:t>Division of Criminal Justice </a:t>
            </a:r>
          </a:p>
        </p:txBody>
      </p:sp>
      <p:sp>
        <p:nvSpPr>
          <p:cNvPr id="3" name="Content Placeholder 2">
            <a:extLst>
              <a:ext uri="{FF2B5EF4-FFF2-40B4-BE49-F238E27FC236}">
                <a16:creationId xmlns="" xmlns:a16="http://schemas.microsoft.com/office/drawing/2014/main" id="{7CE354B1-0B88-495B-85F1-8E0D15365EB6}"/>
              </a:ext>
            </a:extLst>
          </p:cNvPr>
          <p:cNvSpPr>
            <a:spLocks noGrp="1"/>
          </p:cNvSpPr>
          <p:nvPr>
            <p:ph idx="1"/>
          </p:nvPr>
        </p:nvSpPr>
        <p:spPr>
          <a:xfrm>
            <a:off x="512064" y="2596896"/>
            <a:ext cx="11320272" cy="3822192"/>
          </a:xfrm>
        </p:spPr>
        <p:txBody>
          <a:bodyPr>
            <a:normAutofit/>
          </a:bodyPr>
          <a:lstStyle/>
          <a:p>
            <a:pPr marL="0" indent="0">
              <a:buNone/>
            </a:pPr>
            <a:r>
              <a:rPr lang="en-US" sz="3600" u="sng" dirty="0"/>
              <a:t>Cracking down on drug trafficking</a:t>
            </a:r>
          </a:p>
          <a:p>
            <a:r>
              <a:rPr lang="en-US" sz="3600" dirty="0"/>
              <a:t>Pursuing criminal charges against opioid traffickers who illegally traffic heroin and </a:t>
            </a:r>
            <a:r>
              <a:rPr lang="en-US" sz="3600" dirty="0" smtClean="0"/>
              <a:t>fentanyl as well as diverted prescription drugs</a:t>
            </a:r>
            <a:endParaRPr lang="en-US" sz="3600" dirty="0"/>
          </a:p>
          <a:p>
            <a:r>
              <a:rPr lang="en-US" sz="3600" dirty="0"/>
              <a:t>Pursuing white collar criminals who profit from opioid diversion</a:t>
            </a:r>
          </a:p>
        </p:txBody>
      </p:sp>
    </p:spTree>
    <p:extLst>
      <p:ext uri="{BB962C8B-B14F-4D97-AF65-F5344CB8AC3E}">
        <p14:creationId xmlns:p14="http://schemas.microsoft.com/office/powerpoint/2010/main" val="287850906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0A8925-9EE2-4696-ACD9-D8123179C528}"/>
              </a:ext>
            </a:extLst>
          </p:cNvPr>
          <p:cNvSpPr>
            <a:spLocks noGrp="1"/>
          </p:cNvSpPr>
          <p:nvPr>
            <p:ph type="title"/>
          </p:nvPr>
        </p:nvSpPr>
        <p:spPr/>
        <p:txBody>
          <a:bodyPr>
            <a:noAutofit/>
          </a:bodyPr>
          <a:lstStyle/>
          <a:p>
            <a:pPr algn="ctr"/>
            <a:r>
              <a:rPr lang="en-US" sz="4400" dirty="0">
                <a:solidFill>
                  <a:schemeClr val="bg1"/>
                </a:solidFill>
              </a:rPr>
              <a:t>Division of Consumer Affairs</a:t>
            </a:r>
          </a:p>
        </p:txBody>
      </p:sp>
      <p:sp>
        <p:nvSpPr>
          <p:cNvPr id="3" name="Content Placeholder 2">
            <a:extLst>
              <a:ext uri="{FF2B5EF4-FFF2-40B4-BE49-F238E27FC236}">
                <a16:creationId xmlns="" xmlns:a16="http://schemas.microsoft.com/office/drawing/2014/main" id="{7F2874CD-96BD-4BE0-86D2-711A25D62CC0}"/>
              </a:ext>
            </a:extLst>
          </p:cNvPr>
          <p:cNvSpPr>
            <a:spLocks noGrp="1"/>
          </p:cNvSpPr>
          <p:nvPr>
            <p:ph idx="1"/>
          </p:nvPr>
        </p:nvSpPr>
        <p:spPr>
          <a:xfrm>
            <a:off x="530352" y="2603500"/>
            <a:ext cx="11356848" cy="4035044"/>
          </a:xfrm>
        </p:spPr>
        <p:txBody>
          <a:bodyPr>
            <a:noAutofit/>
          </a:bodyPr>
          <a:lstStyle/>
          <a:p>
            <a:pPr marL="457200" lvl="1" indent="0">
              <a:buNone/>
            </a:pPr>
            <a:r>
              <a:rPr lang="en-US" sz="2800" u="sng" dirty="0"/>
              <a:t>Cracking down on indiscriminate prescribing</a:t>
            </a:r>
          </a:p>
          <a:p>
            <a:pPr lvl="1"/>
            <a:r>
              <a:rPr lang="en-US" sz="2800" dirty="0" smtClean="0"/>
              <a:t>Five day limit for initial CDS prescriptions;</a:t>
            </a:r>
          </a:p>
          <a:p>
            <a:pPr lvl="1"/>
            <a:r>
              <a:rPr lang="en-US" sz="2800" dirty="0" smtClean="0"/>
              <a:t>Mandatory Prescription Monitoring Program (“PMP”) lookups;</a:t>
            </a:r>
          </a:p>
          <a:p>
            <a:pPr lvl="1"/>
            <a:r>
              <a:rPr lang="en-US" sz="2800" dirty="0" smtClean="0"/>
              <a:t>Discussions of risks and benefits with patients;</a:t>
            </a:r>
          </a:p>
          <a:p>
            <a:pPr lvl="1"/>
            <a:r>
              <a:rPr lang="en-US" sz="2800" dirty="0" smtClean="0"/>
              <a:t>Professional </a:t>
            </a:r>
            <a:r>
              <a:rPr lang="en-US" sz="2800" dirty="0"/>
              <a:t>licensing boards revoking, suspending, and restricting professional licenses and CDS prescribing </a:t>
            </a:r>
            <a:r>
              <a:rPr lang="en-US" sz="2800" dirty="0" smtClean="0"/>
              <a:t>registration</a:t>
            </a:r>
          </a:p>
          <a:p>
            <a:pPr marL="457200" lvl="1" indent="0">
              <a:buNone/>
            </a:pPr>
            <a:endParaRPr lang="en-US" sz="4000" dirty="0"/>
          </a:p>
        </p:txBody>
      </p:sp>
    </p:spTree>
    <p:extLst>
      <p:ext uri="{BB962C8B-B14F-4D97-AF65-F5344CB8AC3E}">
        <p14:creationId xmlns:p14="http://schemas.microsoft.com/office/powerpoint/2010/main" val="37574598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DA88C3-C1EE-47C4-B817-F21EA4F86533}"/>
              </a:ext>
            </a:extLst>
          </p:cNvPr>
          <p:cNvSpPr>
            <a:spLocks noGrp="1"/>
          </p:cNvSpPr>
          <p:nvPr>
            <p:ph type="title"/>
          </p:nvPr>
        </p:nvSpPr>
        <p:spPr/>
        <p:txBody>
          <a:bodyPr>
            <a:noAutofit/>
          </a:bodyPr>
          <a:lstStyle/>
          <a:p>
            <a:pPr algn="ctr"/>
            <a:r>
              <a:rPr lang="en-US" sz="4400" dirty="0" smtClean="0"/>
              <a:t>Office of the Attorney General</a:t>
            </a:r>
            <a:endParaRPr lang="en-US" sz="4400" dirty="0"/>
          </a:p>
        </p:txBody>
      </p:sp>
      <p:sp>
        <p:nvSpPr>
          <p:cNvPr id="3" name="Content Placeholder 2">
            <a:extLst>
              <a:ext uri="{FF2B5EF4-FFF2-40B4-BE49-F238E27FC236}">
                <a16:creationId xmlns="" xmlns:a16="http://schemas.microsoft.com/office/drawing/2014/main" id="{2B520BA8-9771-448C-90D2-52E3A54B66B7}"/>
              </a:ext>
            </a:extLst>
          </p:cNvPr>
          <p:cNvSpPr>
            <a:spLocks noGrp="1"/>
          </p:cNvSpPr>
          <p:nvPr>
            <p:ph idx="1"/>
          </p:nvPr>
        </p:nvSpPr>
        <p:spPr>
          <a:xfrm>
            <a:off x="256032" y="2414016"/>
            <a:ext cx="11869368" cy="4078224"/>
          </a:xfrm>
        </p:spPr>
        <p:txBody>
          <a:bodyPr>
            <a:normAutofit fontScale="92500" lnSpcReduction="20000"/>
          </a:bodyPr>
          <a:lstStyle/>
          <a:p>
            <a:pPr marL="0" indent="0">
              <a:buNone/>
            </a:pPr>
            <a:r>
              <a:rPr lang="en-US" sz="3900" b="1" u="sng" dirty="0" smtClean="0"/>
              <a:t>“IDAD”</a:t>
            </a:r>
          </a:p>
          <a:p>
            <a:pPr marL="0" indent="0">
              <a:buNone/>
            </a:pPr>
            <a:r>
              <a:rPr lang="en-US" sz="4000" smtClean="0"/>
              <a:t>Integrated </a:t>
            </a:r>
            <a:r>
              <a:rPr lang="en-US" sz="4000" dirty="0"/>
              <a:t>Drug Awareness Dashboard</a:t>
            </a:r>
          </a:p>
          <a:p>
            <a:pPr marL="0" indent="0">
              <a:buNone/>
            </a:pPr>
            <a:r>
              <a:rPr lang="en-US" sz="4000" dirty="0"/>
              <a:t>Allows state agencies to share opioid related data</a:t>
            </a:r>
          </a:p>
          <a:p>
            <a:r>
              <a:rPr lang="en-US" sz="4000" dirty="0"/>
              <a:t>Drug busts</a:t>
            </a:r>
          </a:p>
          <a:p>
            <a:r>
              <a:rPr lang="en-US" sz="4000" dirty="0"/>
              <a:t>Overdose deaths</a:t>
            </a:r>
          </a:p>
          <a:p>
            <a:r>
              <a:rPr lang="en-US" sz="4000" dirty="0"/>
              <a:t>Opioid </a:t>
            </a:r>
            <a:r>
              <a:rPr lang="en-US" sz="4000" dirty="0" smtClean="0"/>
              <a:t>prescribing, as reflected in the PMP</a:t>
            </a:r>
          </a:p>
          <a:p>
            <a:r>
              <a:rPr lang="en-US" sz="4000" dirty="0" smtClean="0"/>
              <a:t>Naloxone administrations</a:t>
            </a:r>
            <a:endParaRPr lang="en-US" sz="4000" dirty="0"/>
          </a:p>
          <a:p>
            <a:pPr marL="0" indent="0">
              <a:buNone/>
            </a:pPr>
            <a:endParaRPr lang="en-US" sz="4000" dirty="0"/>
          </a:p>
        </p:txBody>
      </p:sp>
      <mc:AlternateContent xmlns:mc="http://schemas.openxmlformats.org/markup-compatibility/2006">
        <mc:Choice xmlns="" xmlns:aink="http://schemas.microsoft.com/office/drawing/2016/ink" xmlns:p14="http://schemas.microsoft.com/office/powerpoint/2010/main" Requires="p14 aink">
          <p:contentPart p14:bwMode="auto" r:id="rId2">
            <p14:nvContentPartPr>
              <p14:cNvPr id="5" name="Ink 4">
                <a:extLst>
                  <a:ext uri="{FF2B5EF4-FFF2-40B4-BE49-F238E27FC236}">
                    <a16:creationId xmlns:a16="http://schemas.microsoft.com/office/drawing/2014/main" id="{38E21D7C-A14D-4C12-94ED-E55B5A67D8D6}"/>
                  </a:ext>
                </a:extLst>
              </p14:cNvPr>
              <p14:cNvContentPartPr/>
              <p14:nvPr/>
            </p14:nvContentPartPr>
            <p14:xfrm>
              <a:off x="66600" y="4297032"/>
              <a:ext cx="79920" cy="101160"/>
            </p14:xfrm>
          </p:contentPart>
        </mc:Choice>
        <mc:Fallback>
          <p:pic>
            <p:nvPicPr>
              <p:cNvPr id="5" name="Ink 4">
                <a:extLst>
                  <a:ext uri="{FF2B5EF4-FFF2-40B4-BE49-F238E27FC236}">
                    <a16:creationId xmlns:p14="http://schemas.microsoft.com/office/powerpoint/2010/main" xmlns:aink="http://schemas.microsoft.com/office/drawing/2016/ink" xmlns="" xmlns:a16="http://schemas.microsoft.com/office/drawing/2014/main" id="{38E21D7C-A14D-4C12-94ED-E55B5A67D8D6}"/>
                  </a:ext>
                </a:extLst>
              </p:cNvPr>
              <p:cNvPicPr/>
              <p:nvPr/>
            </p:nvPicPr>
            <p:blipFill>
              <a:blip r:embed="rId3"/>
              <a:stretch>
                <a:fillRect/>
              </a:stretch>
            </p:blipFill>
            <p:spPr>
              <a:xfrm>
                <a:off x="48960" y="4279392"/>
                <a:ext cx="115560" cy="136800"/>
              </a:xfrm>
              <a:prstGeom prst="rect">
                <a:avLst/>
              </a:prstGeom>
            </p:spPr>
          </p:pic>
        </mc:Fallback>
      </mc:AlternateContent>
    </p:spTree>
    <p:extLst>
      <p:ext uri="{BB962C8B-B14F-4D97-AF65-F5344CB8AC3E}">
        <p14:creationId xmlns:p14="http://schemas.microsoft.com/office/powerpoint/2010/main" val="14843586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08BCF048-8940-4354-B9EC-5AD74E283CE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 xmlns:a16="http://schemas.microsoft.com/office/drawing/2014/main" id="{D024C14A-78BD-44B0-82BE-6A0D0A27063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 xmlns:a16="http://schemas.microsoft.com/office/drawing/2014/main" id="{809F3D29-EDB1-4F1C-A0E0-36F28CE171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 xmlns:a16="http://schemas.microsoft.com/office/drawing/2014/main" id="{5282F4AB-C7B8-4A86-9927-AA106AA27B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 xmlns:a16="http://schemas.microsoft.com/office/drawing/2014/main" id="{60B26874-5AFA-4D1E-94A9-53AF9790D7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 xmlns:a16="http://schemas.microsoft.com/office/drawing/2014/main" id="{A1DA6C95-40F8-4305-89F6-17F6167C0BF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 xmlns:a16="http://schemas.microsoft.com/office/drawing/2014/main" id="{A2FA2D29-AEEE-4FFA-B233-94FBE84C9B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 xmlns:a16="http://schemas.microsoft.com/office/drawing/2014/main" id="{6DA5143E-FA8E-4EC1-99F7-35AE5AD4E37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 xmlns:a16="http://schemas.microsoft.com/office/drawing/2014/main" id="{418AA669-37E8-42A9-BCB4-FD97AD463E2E}"/>
              </a:ext>
            </a:extLst>
          </p:cNvPr>
          <p:cNvSpPr>
            <a:spLocks noGrp="1"/>
          </p:cNvSpPr>
          <p:nvPr>
            <p:ph type="title"/>
          </p:nvPr>
        </p:nvSpPr>
        <p:spPr>
          <a:xfrm>
            <a:off x="1154955" y="973667"/>
            <a:ext cx="2942210" cy="4833745"/>
          </a:xfrm>
        </p:spPr>
        <p:txBody>
          <a:bodyPr>
            <a:normAutofit/>
          </a:bodyPr>
          <a:lstStyle/>
          <a:p>
            <a:r>
              <a:rPr lang="en-US" dirty="0">
                <a:solidFill>
                  <a:srgbClr val="EBEBEB"/>
                </a:solidFill>
              </a:rPr>
              <a:t>Using data to solve problems, improve patient care, and educate  the public </a:t>
            </a:r>
          </a:p>
        </p:txBody>
      </p:sp>
      <p:sp>
        <p:nvSpPr>
          <p:cNvPr id="19" name="Rectangle 18">
            <a:extLst>
              <a:ext uri="{FF2B5EF4-FFF2-40B4-BE49-F238E27FC236}">
                <a16:creationId xmlns="" xmlns:a16="http://schemas.microsoft.com/office/drawing/2014/main" id="{CC28BCC9-4093-4FD5-83EB-7EC297F513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2" name="Content Placeholder 2">
            <a:extLst>
              <a:ext uri="{FF2B5EF4-FFF2-40B4-BE49-F238E27FC236}">
                <a16:creationId xmlns="" xmlns:a16="http://schemas.microsoft.com/office/drawing/2014/main" id="{66F56BAA-1FBF-431E-938F-5486AE64C6E1}"/>
              </a:ext>
            </a:extLst>
          </p:cNvPr>
          <p:cNvGraphicFramePr>
            <a:graphicFrameLocks noGrp="1"/>
          </p:cNvGraphicFramePr>
          <p:nvPr>
            <p:ph idx="1"/>
            <p:extLst>
              <p:ext uri="{D42A27DB-BD31-4B8C-83A1-F6EECF244321}">
                <p14:modId xmlns:p14="http://schemas.microsoft.com/office/powerpoint/2010/main" val="328979250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7339449"/>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9">
            <a:extLst>
              <a:ext uri="{FF2B5EF4-FFF2-40B4-BE49-F238E27FC236}">
                <a16:creationId xmlns="" xmlns:a16="http://schemas.microsoft.com/office/drawing/2014/main" id="{08BCF048-8940-4354-B9EC-5AD74E283CE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 xmlns:a16="http://schemas.microsoft.com/office/drawing/2014/main" id="{D024C14A-78BD-44B0-82BE-6A0D0A27063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 xmlns:a16="http://schemas.microsoft.com/office/drawing/2014/main" id="{809F3D29-EDB1-4F1C-A0E0-36F28CE171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 xmlns:a16="http://schemas.microsoft.com/office/drawing/2014/main" id="{5282F4AB-C7B8-4A86-9927-AA106AA27B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Rectangle 13">
              <a:extLst>
                <a:ext uri="{FF2B5EF4-FFF2-40B4-BE49-F238E27FC236}">
                  <a16:creationId xmlns="" xmlns:a16="http://schemas.microsoft.com/office/drawing/2014/main" id="{60B26874-5AFA-4D1E-94A9-53AF9790D7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 xmlns:a16="http://schemas.microsoft.com/office/drawing/2014/main" id="{A1DA6C95-40F8-4305-89F6-17F6167C0BF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 xmlns:a16="http://schemas.microsoft.com/office/drawing/2014/main" id="{A2FA2D29-AEEE-4FFA-B233-94FBE84C9B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 xmlns:a16="http://schemas.microsoft.com/office/drawing/2014/main" id="{6DA5143E-FA8E-4EC1-99F7-35AE5AD4E37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 xmlns:a16="http://schemas.microsoft.com/office/drawing/2014/main" id="{2CE927C8-8641-4D26-86D3-E8E53D1F87F8}"/>
              </a:ext>
            </a:extLst>
          </p:cNvPr>
          <p:cNvSpPr>
            <a:spLocks noGrp="1"/>
          </p:cNvSpPr>
          <p:nvPr>
            <p:ph type="title"/>
          </p:nvPr>
        </p:nvSpPr>
        <p:spPr>
          <a:xfrm>
            <a:off x="1154955" y="973667"/>
            <a:ext cx="2942210" cy="4833745"/>
          </a:xfrm>
        </p:spPr>
        <p:txBody>
          <a:bodyPr>
            <a:normAutofit/>
          </a:bodyPr>
          <a:lstStyle/>
          <a:p>
            <a:r>
              <a:rPr lang="en-US">
                <a:solidFill>
                  <a:srgbClr val="EBEBEB"/>
                </a:solidFill>
              </a:rPr>
              <a:t>Facilitating treatment and recovery services</a:t>
            </a:r>
          </a:p>
        </p:txBody>
      </p:sp>
      <p:sp>
        <p:nvSpPr>
          <p:cNvPr id="19" name="Rectangle 18">
            <a:extLst>
              <a:ext uri="{FF2B5EF4-FFF2-40B4-BE49-F238E27FC236}">
                <a16:creationId xmlns="" xmlns:a16="http://schemas.microsoft.com/office/drawing/2014/main" id="{CC28BCC9-4093-4FD5-83EB-7EC297F513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 xmlns:a16="http://schemas.microsoft.com/office/drawing/2014/main" id="{2C461C9D-7C85-4CD9-B9E3-80A463BE05A4}"/>
              </a:ext>
            </a:extLst>
          </p:cNvPr>
          <p:cNvGraphicFramePr>
            <a:graphicFrameLocks noGrp="1"/>
          </p:cNvGraphicFramePr>
          <p:nvPr>
            <p:ph idx="1"/>
            <p:extLst>
              <p:ext uri="{D42A27DB-BD31-4B8C-83A1-F6EECF244321}">
                <p14:modId xmlns:p14="http://schemas.microsoft.com/office/powerpoint/2010/main" val="36955109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0185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30796-2281-49B4-8223-0FBDA67FC10B}"/>
              </a:ext>
            </a:extLst>
          </p:cNvPr>
          <p:cNvSpPr>
            <a:spLocks noGrp="1"/>
          </p:cNvSpPr>
          <p:nvPr>
            <p:ph type="title"/>
          </p:nvPr>
        </p:nvSpPr>
        <p:spPr>
          <a:xfrm>
            <a:off x="1154954" y="973668"/>
            <a:ext cx="9104614" cy="706964"/>
          </a:xfrm>
        </p:spPr>
        <p:txBody>
          <a:bodyPr>
            <a:normAutofit fontScale="90000"/>
          </a:bodyPr>
          <a:lstStyle/>
          <a:p>
            <a:pPr algn="ctr"/>
            <a:r>
              <a:rPr lang="en-US" sz="4800" dirty="0"/>
              <a:t>Commitment to education</a:t>
            </a:r>
          </a:p>
        </p:txBody>
      </p:sp>
      <p:sp>
        <p:nvSpPr>
          <p:cNvPr id="3" name="Content Placeholder 2">
            <a:extLst>
              <a:ext uri="{FF2B5EF4-FFF2-40B4-BE49-F238E27FC236}">
                <a16:creationId xmlns="" xmlns:a16="http://schemas.microsoft.com/office/drawing/2014/main" id="{9AA5FDB6-B544-45B8-9A36-34F8BCF9829F}"/>
              </a:ext>
            </a:extLst>
          </p:cNvPr>
          <p:cNvSpPr>
            <a:spLocks noGrp="1"/>
          </p:cNvSpPr>
          <p:nvPr>
            <p:ph idx="1"/>
          </p:nvPr>
        </p:nvSpPr>
        <p:spPr>
          <a:xfrm>
            <a:off x="274320" y="2523744"/>
            <a:ext cx="11667744" cy="4096512"/>
          </a:xfrm>
        </p:spPr>
        <p:txBody>
          <a:bodyPr>
            <a:normAutofit/>
          </a:bodyPr>
          <a:lstStyle/>
          <a:p>
            <a:pPr marL="0" indent="0">
              <a:buNone/>
            </a:pPr>
            <a:r>
              <a:rPr lang="en-US" sz="3600" u="sng" dirty="0"/>
              <a:t>NJ CARES Website</a:t>
            </a:r>
          </a:p>
          <a:p>
            <a:r>
              <a:rPr lang="en-US" sz="2800" dirty="0"/>
              <a:t>Data on naloxone administrations, opioid prescriptions and </a:t>
            </a:r>
            <a:r>
              <a:rPr lang="en-US" sz="2800" dirty="0" smtClean="0"/>
              <a:t>overdose </a:t>
            </a:r>
            <a:r>
              <a:rPr lang="en-US" sz="2800" dirty="0"/>
              <a:t>deaths</a:t>
            </a:r>
          </a:p>
          <a:p>
            <a:r>
              <a:rPr lang="en-US" sz="2800" dirty="0"/>
              <a:t>New features in coming months on naloxone, MAT, and community resources</a:t>
            </a:r>
          </a:p>
          <a:p>
            <a:r>
              <a:rPr lang="en-US" sz="2800" dirty="0"/>
              <a:t>Campaign to raise awareness about Project Medicine Drop and safe </a:t>
            </a:r>
            <a:r>
              <a:rPr lang="en-US" sz="2800" dirty="0" smtClean="0"/>
              <a:t>disposal</a:t>
            </a:r>
          </a:p>
          <a:p>
            <a:pPr marL="0" indent="0">
              <a:buNone/>
            </a:pPr>
            <a:endParaRPr lang="en-US" sz="3600" dirty="0"/>
          </a:p>
        </p:txBody>
      </p:sp>
    </p:spTree>
    <p:extLst>
      <p:ext uri="{BB962C8B-B14F-4D97-AF65-F5344CB8AC3E}">
        <p14:creationId xmlns:p14="http://schemas.microsoft.com/office/powerpoint/2010/main" val="9251902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Search overdose deaths, naloxone administrations and opioid prescriptions by county on NJ CARES</a:t>
            </a:r>
            <a:endParaRPr lang="en-US" sz="2400"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84076"/>
            <a:ext cx="11481759" cy="480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991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6061F655-345C-4AD8-85BC-913D875232C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 xmlns:a16="http://schemas.microsoft.com/office/drawing/2014/main" id="{643780CE-2BE5-46F6-97B2-60DF30217E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 xmlns:a16="http://schemas.microsoft.com/office/drawing/2014/main" id="{4233DC0E-DE6C-4FB6-A529-51B162641A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 xmlns:a16="http://schemas.microsoft.com/office/drawing/2014/main" id="{3870477F-E451-4BC3-863F-0E2FC57288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 xmlns:a16="http://schemas.microsoft.com/office/drawing/2014/main" id="{88FBA05C-D740-40CE-9A7D-9E5A715AEA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 xmlns:a16="http://schemas.microsoft.com/office/drawing/2014/main" id="{B4A81DE1-E2BC-4A31-99EE-71350421B0E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 xmlns:a16="http://schemas.microsoft.com/office/drawing/2014/main" id="{FDE8183D-5757-4D73-A338-62BDD88E49B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 xmlns:a16="http://schemas.microsoft.com/office/drawing/2014/main" id="{F6ACD5FC-CAFE-48EB-B765-60EED2E052F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 xmlns:a16="http://schemas.microsoft.com/office/drawing/2014/main" id="{8ACA5BF7-A2A6-4699-9544-6EAB40DB5D81}"/>
              </a:ext>
            </a:extLst>
          </p:cNvPr>
          <p:cNvSpPr>
            <a:spLocks noGrp="1"/>
          </p:cNvSpPr>
          <p:nvPr>
            <p:ph type="title"/>
          </p:nvPr>
        </p:nvSpPr>
        <p:spPr>
          <a:xfrm>
            <a:off x="1154955" y="973668"/>
            <a:ext cx="2942210" cy="1020232"/>
          </a:xfrm>
        </p:spPr>
        <p:txBody>
          <a:bodyPr>
            <a:normAutofit/>
          </a:bodyPr>
          <a:lstStyle/>
          <a:p>
            <a:pPr>
              <a:lnSpc>
                <a:spcPct val="90000"/>
              </a:lnSpc>
            </a:pPr>
            <a:r>
              <a:rPr lang="en-US" sz="3300" dirty="0">
                <a:solidFill>
                  <a:srgbClr val="EBEBEB"/>
                </a:solidFill>
              </a:rPr>
              <a:t>Forging partnerships </a:t>
            </a:r>
          </a:p>
        </p:txBody>
      </p:sp>
      <p:sp>
        <p:nvSpPr>
          <p:cNvPr id="3" name="Content Placeholder 2">
            <a:extLst>
              <a:ext uri="{FF2B5EF4-FFF2-40B4-BE49-F238E27FC236}">
                <a16:creationId xmlns="" xmlns:a16="http://schemas.microsoft.com/office/drawing/2014/main" id="{541C6510-5792-4C61-822F-4E0347B952C9}"/>
              </a:ext>
            </a:extLst>
          </p:cNvPr>
          <p:cNvSpPr>
            <a:spLocks noGrp="1"/>
          </p:cNvSpPr>
          <p:nvPr>
            <p:ph idx="1"/>
          </p:nvPr>
        </p:nvSpPr>
        <p:spPr>
          <a:xfrm>
            <a:off x="1154955" y="2120900"/>
            <a:ext cx="3133726" cy="3898900"/>
          </a:xfrm>
        </p:spPr>
        <p:txBody>
          <a:bodyPr>
            <a:normAutofit fontScale="47500" lnSpcReduction="20000"/>
          </a:bodyPr>
          <a:lstStyle/>
          <a:p>
            <a:pPr marL="0" indent="0">
              <a:buNone/>
            </a:pPr>
            <a:endParaRPr lang="en-US" dirty="0">
              <a:solidFill>
                <a:srgbClr val="FFFFFF"/>
              </a:solidFill>
            </a:endParaRPr>
          </a:p>
          <a:p>
            <a:r>
              <a:rPr lang="en-US" sz="4000" dirty="0" smtClean="0">
                <a:solidFill>
                  <a:srgbClr val="FFFFFF"/>
                </a:solidFill>
              </a:rPr>
              <a:t>Operation Helping Hands</a:t>
            </a:r>
          </a:p>
          <a:p>
            <a:pPr marL="0" indent="0">
              <a:buNone/>
            </a:pPr>
            <a:r>
              <a:rPr lang="en-US" sz="4000" dirty="0" smtClean="0">
                <a:solidFill>
                  <a:srgbClr val="FFFFFF"/>
                </a:solidFill>
              </a:rPr>
              <a:t>Working with local law enforcement, county government, local addiction agencies</a:t>
            </a:r>
          </a:p>
          <a:p>
            <a:pPr marL="0" indent="0">
              <a:buNone/>
            </a:pPr>
            <a:r>
              <a:rPr lang="en-US" sz="4000" dirty="0" smtClean="0">
                <a:solidFill>
                  <a:srgbClr val="FFFFFF"/>
                </a:solidFill>
              </a:rPr>
              <a:t>Addressing unique local circumstances </a:t>
            </a:r>
          </a:p>
          <a:p>
            <a:r>
              <a:rPr lang="en-US" sz="4000" dirty="0" smtClean="0">
                <a:solidFill>
                  <a:srgbClr val="FFFFFF"/>
                </a:solidFill>
              </a:rPr>
              <a:t>Opioid Response Teams</a:t>
            </a:r>
          </a:p>
          <a:p>
            <a:pPr marL="0" indent="0">
              <a:buNone/>
            </a:pPr>
            <a:r>
              <a:rPr lang="en-US" sz="4000" dirty="0" smtClean="0">
                <a:solidFill>
                  <a:srgbClr val="FFFFFF"/>
                </a:solidFill>
              </a:rPr>
              <a:t>Utilizing municipal law enforcement, EMS, and community based peers</a:t>
            </a:r>
          </a:p>
          <a:p>
            <a:pPr marL="0" indent="0">
              <a:buNone/>
            </a:pPr>
            <a:endParaRPr lang="en-US" dirty="0" smtClean="0">
              <a:solidFill>
                <a:srgbClr val="FFFFFF"/>
              </a:solidFill>
            </a:endParaRPr>
          </a:p>
          <a:p>
            <a:pPr marL="0" indent="0">
              <a:buNone/>
            </a:pPr>
            <a:endParaRPr lang="en-US" dirty="0">
              <a:solidFill>
                <a:srgbClr val="FFFFFF"/>
              </a:solidFill>
            </a:endParaRPr>
          </a:p>
        </p:txBody>
      </p:sp>
      <p:pic>
        <p:nvPicPr>
          <p:cNvPr id="7" name="Graphic 6" descr="Handshake">
            <a:extLst>
              <a:ext uri="{FF2B5EF4-FFF2-40B4-BE49-F238E27FC236}">
                <a16:creationId xmlns="" xmlns:a16="http://schemas.microsoft.com/office/drawing/2014/main" id="{878E46DD-EFD1-4D8B-B703-A12DE9D2CB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765124" y="1942438"/>
            <a:ext cx="5250498" cy="5250498"/>
          </a:xfrm>
          <a:prstGeom prst="rect">
            <a:avLst/>
          </a:prstGeom>
        </p:spPr>
      </p:pic>
      <p:sp>
        <p:nvSpPr>
          <p:cNvPr id="19" name="Rectangle 18">
            <a:extLst>
              <a:ext uri="{FF2B5EF4-FFF2-40B4-BE49-F238E27FC236}">
                <a16:creationId xmlns="" xmlns:a16="http://schemas.microsoft.com/office/drawing/2014/main" id="{9F33B405-D785-4738-B1C0-6A0AA5E982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851298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13A493-CE74-4937-A919-4A820388B535}"/>
              </a:ext>
            </a:extLst>
          </p:cNvPr>
          <p:cNvSpPr>
            <a:spLocks noGrp="1"/>
          </p:cNvSpPr>
          <p:nvPr>
            <p:ph type="title"/>
          </p:nvPr>
        </p:nvSpPr>
        <p:spPr>
          <a:xfrm>
            <a:off x="1154954" y="973668"/>
            <a:ext cx="8761413" cy="706964"/>
          </a:xfrm>
        </p:spPr>
        <p:txBody>
          <a:bodyPr>
            <a:noAutofit/>
          </a:bodyPr>
          <a:lstStyle/>
          <a:p>
            <a:pPr algn="ctr"/>
            <a:r>
              <a:rPr lang="en-US" sz="6000" dirty="0"/>
              <a:t>NJ CARES </a:t>
            </a:r>
          </a:p>
        </p:txBody>
      </p:sp>
      <p:sp>
        <p:nvSpPr>
          <p:cNvPr id="3" name="Content Placeholder 2">
            <a:extLst>
              <a:ext uri="{FF2B5EF4-FFF2-40B4-BE49-F238E27FC236}">
                <a16:creationId xmlns="" xmlns:a16="http://schemas.microsoft.com/office/drawing/2014/main" id="{13AE669B-639A-4248-9AC1-9A878020DA43}"/>
              </a:ext>
            </a:extLst>
          </p:cNvPr>
          <p:cNvSpPr>
            <a:spLocks noGrp="1"/>
          </p:cNvSpPr>
          <p:nvPr>
            <p:ph idx="1"/>
          </p:nvPr>
        </p:nvSpPr>
        <p:spPr>
          <a:xfrm>
            <a:off x="347472" y="2414016"/>
            <a:ext cx="11448288" cy="4206240"/>
          </a:xfrm>
        </p:spPr>
        <p:txBody>
          <a:bodyPr>
            <a:normAutofit/>
          </a:bodyPr>
          <a:lstStyle/>
          <a:p>
            <a:pPr marL="0" indent="0">
              <a:buNone/>
            </a:pPr>
            <a:endParaRPr lang="en-US" sz="4000" dirty="0"/>
          </a:p>
          <a:p>
            <a:pPr marL="0" indent="0">
              <a:buNone/>
            </a:pPr>
            <a:r>
              <a:rPr lang="en-US" sz="4400" dirty="0"/>
              <a:t>OFFICE OF THE NEW JERSEY COORDINATOR OF ADDICTION RESPONSE AND ENFORCEMENT STARTEGIES</a:t>
            </a:r>
          </a:p>
        </p:txBody>
      </p:sp>
    </p:spTree>
    <p:extLst>
      <p:ext uri="{BB962C8B-B14F-4D97-AF65-F5344CB8AC3E}">
        <p14:creationId xmlns:p14="http://schemas.microsoft.com/office/powerpoint/2010/main" val="5568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Opioid Overdose Overview</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Prescription and illegal drug overdoses are now the number one cause of accidental death in the nation, surpassing car accidents.</a:t>
            </a:r>
          </a:p>
          <a:p>
            <a:r>
              <a:rPr lang="en-US" sz="2400" dirty="0" smtClean="0"/>
              <a:t>Opioids including heroin, fentanyl-class compounds, and prescription drugs are the most common drugs involved in fatal overdoses.</a:t>
            </a:r>
          </a:p>
          <a:p>
            <a:r>
              <a:rPr lang="en-US" sz="2400" dirty="0" smtClean="0"/>
              <a:t>Overdose deaths/drug related deaths increased from 1,587 in 2015, to 2,221 in 2016, to 2,750 in 2017 (preliminary). From January 1, 2018 through November 4, 2018, there have been 2,597 suspected overdose deaths. </a:t>
            </a:r>
          </a:p>
          <a:p>
            <a:endParaRPr lang="en-US" sz="2400" b="1" dirty="0" smtClean="0"/>
          </a:p>
          <a:p>
            <a:endParaRPr lang="en-US" sz="2400" b="1" dirty="0"/>
          </a:p>
          <a:p>
            <a:endParaRPr lang="en-US" sz="2800" dirty="0" smtClean="0"/>
          </a:p>
          <a:p>
            <a:endParaRPr lang="en-US" dirty="0"/>
          </a:p>
        </p:txBody>
      </p:sp>
    </p:spTree>
    <p:extLst>
      <p:ext uri="{BB962C8B-B14F-4D97-AF65-F5344CB8AC3E}">
        <p14:creationId xmlns:p14="http://schemas.microsoft.com/office/powerpoint/2010/main" val="1612765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Fentanyl</a:t>
            </a:r>
            <a:endParaRPr lang="en-US" sz="5400"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sz="2400" dirty="0" smtClean="0"/>
              <a:t>Fentanyl and its class compounds are known for having a potency up to 10,000 times that of morphine.</a:t>
            </a:r>
            <a:endParaRPr lang="en-US" sz="2400" dirty="0"/>
          </a:p>
          <a:p>
            <a:pPr algn="just"/>
            <a:r>
              <a:rPr lang="en-US" sz="2400" dirty="0" smtClean="0"/>
              <a:t>In the state of New Jersey, suspected heroin submissions containing fentanyl class compounds have steadily increased; fentanyl adulterated drugs are responsible for an increasing number of deaths in the state.</a:t>
            </a:r>
          </a:p>
          <a:p>
            <a:r>
              <a:rPr lang="en-US" sz="2400" dirty="0" smtClean="0"/>
              <a:t>Fentanyl has been found in all 21 counties in New Jersey.</a:t>
            </a:r>
          </a:p>
          <a:p>
            <a:r>
              <a:rPr lang="en-US" sz="2400" dirty="0" smtClean="0"/>
              <a:t>Fentanyl involved deaths increased 209% from 2013 to 2014 (46 to 142); 194% from 2014 to 2015 (142 to 417); and 135% from 2015 to 2016 (417 to 982). </a:t>
            </a:r>
          </a:p>
          <a:p>
            <a:r>
              <a:rPr lang="en-US" sz="2400" dirty="0" smtClean="0"/>
              <a:t>Statewide, in 2016, 44% of all drug related deaths involved fentanyl.</a:t>
            </a:r>
          </a:p>
          <a:p>
            <a:pPr marL="0" indent="0">
              <a:buNone/>
            </a:pPr>
            <a:endParaRPr lang="en-US" sz="2400" dirty="0"/>
          </a:p>
        </p:txBody>
      </p:sp>
    </p:spTree>
    <p:extLst>
      <p:ext uri="{BB962C8B-B14F-4D97-AF65-F5344CB8AC3E}">
        <p14:creationId xmlns:p14="http://schemas.microsoft.com/office/powerpoint/2010/main" val="3265345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Naloxone administrations increasing</a:t>
            </a:r>
            <a:endParaRPr lang="en-US" dirty="0"/>
          </a:p>
        </p:txBody>
      </p:sp>
      <p:sp>
        <p:nvSpPr>
          <p:cNvPr id="4" name="Text Placeholder 3"/>
          <p:cNvSpPr>
            <a:spLocks noGrp="1"/>
          </p:cNvSpPr>
          <p:nvPr>
            <p:ph type="body" idx="1"/>
          </p:nvPr>
        </p:nvSpPr>
        <p:spPr/>
        <p:txBody>
          <a:bodyPr>
            <a:normAutofit fontScale="25000" lnSpcReduction="20000"/>
          </a:bodyPr>
          <a:lstStyle/>
          <a:p>
            <a:endParaRPr lang="en-US" sz="3600" dirty="0" smtClean="0"/>
          </a:p>
          <a:p>
            <a:endParaRPr lang="en-US" dirty="0"/>
          </a:p>
          <a:p>
            <a:r>
              <a:rPr lang="en-US" sz="16000" dirty="0" smtClean="0"/>
              <a:t>2015</a:t>
            </a:r>
            <a:endParaRPr lang="en-US" sz="16000" dirty="0"/>
          </a:p>
        </p:txBody>
      </p:sp>
      <p:sp>
        <p:nvSpPr>
          <p:cNvPr id="7" name="Text Placeholder 6"/>
          <p:cNvSpPr>
            <a:spLocks noGrp="1"/>
          </p:cNvSpPr>
          <p:nvPr>
            <p:ph type="body" sz="half" idx="15"/>
          </p:nvPr>
        </p:nvSpPr>
        <p:spPr/>
        <p:txBody>
          <a:bodyPr>
            <a:normAutofit/>
          </a:bodyPr>
          <a:lstStyle/>
          <a:p>
            <a:r>
              <a:rPr lang="en-US" sz="2800" dirty="0" smtClean="0"/>
              <a:t>7,227 naloxone administrations statewide.</a:t>
            </a:r>
            <a:endParaRPr lang="en-US" sz="2800" dirty="0"/>
          </a:p>
        </p:txBody>
      </p:sp>
      <p:sp>
        <p:nvSpPr>
          <p:cNvPr id="5" name="Text Placeholder 4"/>
          <p:cNvSpPr>
            <a:spLocks noGrp="1"/>
          </p:cNvSpPr>
          <p:nvPr>
            <p:ph type="body" sz="quarter" idx="3"/>
          </p:nvPr>
        </p:nvSpPr>
        <p:spPr/>
        <p:txBody>
          <a:bodyPr/>
          <a:lstStyle/>
          <a:p>
            <a:r>
              <a:rPr lang="en-US" sz="3600" dirty="0" smtClean="0"/>
              <a:t>2016</a:t>
            </a:r>
            <a:endParaRPr lang="en-US" sz="3600" dirty="0"/>
          </a:p>
        </p:txBody>
      </p:sp>
      <p:sp>
        <p:nvSpPr>
          <p:cNvPr id="8" name="Text Placeholder 7"/>
          <p:cNvSpPr>
            <a:spLocks noGrp="1"/>
          </p:cNvSpPr>
          <p:nvPr>
            <p:ph type="body" sz="half" idx="16"/>
          </p:nvPr>
        </p:nvSpPr>
        <p:spPr/>
        <p:txBody>
          <a:bodyPr>
            <a:normAutofit/>
          </a:bodyPr>
          <a:lstStyle/>
          <a:p>
            <a:r>
              <a:rPr lang="en-US" sz="2800" dirty="0" smtClean="0">
                <a:solidFill>
                  <a:schemeClr val="tx1"/>
                </a:solidFill>
              </a:rPr>
              <a:t>10,308</a:t>
            </a:r>
            <a:r>
              <a:rPr lang="en-US" sz="2800" dirty="0" smtClean="0"/>
              <a:t> naloxone administrations statewide.</a:t>
            </a:r>
            <a:endParaRPr lang="en-US" sz="2800" dirty="0"/>
          </a:p>
        </p:txBody>
      </p:sp>
      <p:sp>
        <p:nvSpPr>
          <p:cNvPr id="6" name="Text Placeholder 5"/>
          <p:cNvSpPr>
            <a:spLocks noGrp="1"/>
          </p:cNvSpPr>
          <p:nvPr>
            <p:ph type="body" sz="quarter" idx="13"/>
          </p:nvPr>
        </p:nvSpPr>
        <p:spPr/>
        <p:txBody>
          <a:bodyPr/>
          <a:lstStyle/>
          <a:p>
            <a:r>
              <a:rPr lang="en-US" sz="3600" dirty="0" smtClean="0"/>
              <a:t>2017</a:t>
            </a:r>
            <a:endParaRPr lang="en-US" sz="3600" dirty="0"/>
          </a:p>
        </p:txBody>
      </p:sp>
      <p:sp>
        <p:nvSpPr>
          <p:cNvPr id="9" name="Text Placeholder 8"/>
          <p:cNvSpPr>
            <a:spLocks noGrp="1"/>
          </p:cNvSpPr>
          <p:nvPr>
            <p:ph type="body" sz="half" idx="17"/>
          </p:nvPr>
        </p:nvSpPr>
        <p:spPr/>
        <p:txBody>
          <a:bodyPr>
            <a:normAutofit/>
          </a:bodyPr>
          <a:lstStyle/>
          <a:p>
            <a:r>
              <a:rPr lang="en-US" sz="2800" dirty="0" smtClean="0">
                <a:solidFill>
                  <a:srgbClr val="FF0000"/>
                </a:solidFill>
              </a:rPr>
              <a:t>14,356</a:t>
            </a:r>
            <a:r>
              <a:rPr lang="en-US" sz="2800" dirty="0" smtClean="0"/>
              <a:t> naloxone administrations statewide</a:t>
            </a:r>
            <a:endParaRPr lang="en-US" sz="2800" dirty="0"/>
          </a:p>
        </p:txBody>
      </p:sp>
    </p:spTree>
    <p:extLst>
      <p:ext uri="{BB962C8B-B14F-4D97-AF65-F5344CB8AC3E}">
        <p14:creationId xmlns:p14="http://schemas.microsoft.com/office/powerpoint/2010/main" val="3919935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630" y="129397"/>
            <a:ext cx="9991578" cy="6705810"/>
          </a:xfrm>
          <a:prstGeom prst="rect">
            <a:avLst/>
          </a:prstGeom>
        </p:spPr>
      </p:pic>
    </p:spTree>
    <p:extLst>
      <p:ext uri="{BB962C8B-B14F-4D97-AF65-F5344CB8AC3E}">
        <p14:creationId xmlns:p14="http://schemas.microsoft.com/office/powerpoint/2010/main" val="2214296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746" y="94889"/>
            <a:ext cx="10149084" cy="6650967"/>
          </a:xfrm>
          <a:prstGeom prst="rect">
            <a:avLst/>
          </a:prstGeom>
        </p:spPr>
      </p:pic>
    </p:spTree>
    <p:extLst>
      <p:ext uri="{BB962C8B-B14F-4D97-AF65-F5344CB8AC3E}">
        <p14:creationId xmlns:p14="http://schemas.microsoft.com/office/powerpoint/2010/main" val="2369412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08BCF048-8940-4354-B9EC-5AD74E283CE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 xmlns:a16="http://schemas.microsoft.com/office/drawing/2014/main" id="{D024C14A-78BD-44B0-82BE-6A0D0A27063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 xmlns:a16="http://schemas.microsoft.com/office/drawing/2014/main" id="{809F3D29-EDB1-4F1C-A0E0-36F28CE171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 xmlns:a16="http://schemas.microsoft.com/office/drawing/2014/main" id="{5282F4AB-C7B8-4A86-9927-AA106AA27B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 xmlns:a16="http://schemas.microsoft.com/office/drawing/2014/main" id="{60B26874-5AFA-4D1E-94A9-53AF9790D7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 xmlns:a16="http://schemas.microsoft.com/office/drawing/2014/main" id="{A1DA6C95-40F8-4305-89F6-17F6167C0BF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 xmlns:a16="http://schemas.microsoft.com/office/drawing/2014/main" id="{A2FA2D29-AEEE-4FFA-B233-94FBE84C9B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 xmlns:a16="http://schemas.microsoft.com/office/drawing/2014/main" id="{6DA5143E-FA8E-4EC1-99F7-35AE5AD4E37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 xmlns:a16="http://schemas.microsoft.com/office/drawing/2014/main" id="{911CB7A4-47DE-4198-8AA9-E3DF965E82A2}"/>
              </a:ext>
            </a:extLst>
          </p:cNvPr>
          <p:cNvSpPr>
            <a:spLocks noGrp="1"/>
          </p:cNvSpPr>
          <p:nvPr>
            <p:ph type="title"/>
          </p:nvPr>
        </p:nvSpPr>
        <p:spPr>
          <a:xfrm>
            <a:off x="1154955" y="973667"/>
            <a:ext cx="2942210" cy="4833745"/>
          </a:xfrm>
        </p:spPr>
        <p:txBody>
          <a:bodyPr>
            <a:normAutofit/>
          </a:bodyPr>
          <a:lstStyle/>
          <a:p>
            <a:r>
              <a:rPr lang="en-US" dirty="0">
                <a:solidFill>
                  <a:srgbClr val="EBEBEB"/>
                </a:solidFill>
              </a:rPr>
              <a:t>Mission of NJ CARES</a:t>
            </a:r>
          </a:p>
        </p:txBody>
      </p:sp>
      <p:sp>
        <p:nvSpPr>
          <p:cNvPr id="19" name="Rectangle 18">
            <a:extLst>
              <a:ext uri="{FF2B5EF4-FFF2-40B4-BE49-F238E27FC236}">
                <a16:creationId xmlns="" xmlns:a16="http://schemas.microsoft.com/office/drawing/2014/main" id="{CC28BCC9-4093-4FD5-83EB-7EC297F513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 xmlns:a16="http://schemas.microsoft.com/office/drawing/2014/main" id="{5ACA077A-E56E-487D-9C91-8169BAA40F7E}"/>
              </a:ext>
            </a:extLst>
          </p:cNvPr>
          <p:cNvGraphicFramePr>
            <a:graphicFrameLocks noGrp="1"/>
          </p:cNvGraphicFramePr>
          <p:nvPr>
            <p:ph idx="1"/>
            <p:extLst>
              <p:ext uri="{D42A27DB-BD31-4B8C-83A1-F6EECF244321}">
                <p14:modId xmlns:p14="http://schemas.microsoft.com/office/powerpoint/2010/main" val="399157075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69228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08BCF048-8940-4354-B9EC-5AD74E283CE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 xmlns:a16="http://schemas.microsoft.com/office/drawing/2014/main" id="{D024C14A-78BD-44B0-82BE-6A0D0A27063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 xmlns:a16="http://schemas.microsoft.com/office/drawing/2014/main" id="{809F3D29-EDB1-4F1C-A0E0-36F28CE171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 xmlns:a16="http://schemas.microsoft.com/office/drawing/2014/main" id="{5282F4AB-C7B8-4A86-9927-AA106AA27B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 xmlns:a16="http://schemas.microsoft.com/office/drawing/2014/main" id="{60B26874-5AFA-4D1E-94A9-53AF9790D7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 xmlns:a16="http://schemas.microsoft.com/office/drawing/2014/main" id="{A1DA6C95-40F8-4305-89F6-17F6167C0BF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 xmlns:a16="http://schemas.microsoft.com/office/drawing/2014/main" id="{A2FA2D29-AEEE-4FFA-B233-94FBE84C9B4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 xmlns:a16="http://schemas.microsoft.com/office/drawing/2014/main" id="{6DA5143E-FA8E-4EC1-99F7-35AE5AD4E37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 xmlns:a16="http://schemas.microsoft.com/office/drawing/2014/main" id="{90EAC6D4-31F5-4A30-B43C-8A6D320E2616}"/>
              </a:ext>
            </a:extLst>
          </p:cNvPr>
          <p:cNvSpPr>
            <a:spLocks noGrp="1"/>
          </p:cNvSpPr>
          <p:nvPr>
            <p:ph type="title"/>
          </p:nvPr>
        </p:nvSpPr>
        <p:spPr>
          <a:xfrm>
            <a:off x="859536" y="973667"/>
            <a:ext cx="3522979" cy="4833745"/>
          </a:xfrm>
        </p:spPr>
        <p:txBody>
          <a:bodyPr>
            <a:normAutofit/>
          </a:bodyPr>
          <a:lstStyle/>
          <a:p>
            <a:r>
              <a:rPr lang="en-US" dirty="0">
                <a:solidFill>
                  <a:srgbClr val="EBEBEB"/>
                </a:solidFill>
              </a:rPr>
              <a:t>NJ CARES Strategy:</a:t>
            </a:r>
            <a:br>
              <a:rPr lang="en-US" dirty="0">
                <a:solidFill>
                  <a:srgbClr val="EBEBEB"/>
                </a:solidFill>
              </a:rPr>
            </a:br>
            <a:r>
              <a:rPr lang="en-US" dirty="0">
                <a:solidFill>
                  <a:srgbClr val="EBEBEB"/>
                </a:solidFill>
              </a:rPr>
              <a:t/>
            </a:r>
            <a:br>
              <a:rPr lang="en-US" dirty="0">
                <a:solidFill>
                  <a:srgbClr val="EBEBEB"/>
                </a:solidFill>
              </a:rPr>
            </a:br>
            <a:r>
              <a:rPr lang="en-US" u="sng" dirty="0">
                <a:solidFill>
                  <a:srgbClr val="EBEBEB"/>
                </a:solidFill>
              </a:rPr>
              <a:t>Multi Departmental Approach</a:t>
            </a:r>
            <a:endParaRPr lang="en-US" dirty="0">
              <a:solidFill>
                <a:srgbClr val="EBEBEB"/>
              </a:solidFill>
            </a:endParaRPr>
          </a:p>
        </p:txBody>
      </p:sp>
      <p:sp>
        <p:nvSpPr>
          <p:cNvPr id="19" name="Rectangle 18">
            <a:extLst>
              <a:ext uri="{FF2B5EF4-FFF2-40B4-BE49-F238E27FC236}">
                <a16:creationId xmlns="" xmlns:a16="http://schemas.microsoft.com/office/drawing/2014/main" id="{CC28BCC9-4093-4FD5-83EB-7EC297F513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 xmlns:a16="http://schemas.microsoft.com/office/drawing/2014/main" id="{5D294A20-5A55-4944-98F8-4B4AFD382C9B}"/>
              </a:ext>
            </a:extLst>
          </p:cNvPr>
          <p:cNvGraphicFramePr>
            <a:graphicFrameLocks noGrp="1"/>
          </p:cNvGraphicFramePr>
          <p:nvPr>
            <p:ph idx="1"/>
            <p:extLst>
              <p:ext uri="{D42A27DB-BD31-4B8C-83A1-F6EECF244321}">
                <p14:modId xmlns:p14="http://schemas.microsoft.com/office/powerpoint/2010/main" val="393629158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2126270"/>
      </p:ext>
    </p:extLst>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226</TotalTime>
  <Words>621</Words>
  <Application>Microsoft Office PowerPoint</Application>
  <PresentationFormat>Custom</PresentationFormat>
  <Paragraphs>80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Ion Boardroom</vt:lpstr>
      <vt:lpstr>NJ Cares Initiatives Impact on Municipalities </vt:lpstr>
      <vt:lpstr>NJ CARES </vt:lpstr>
      <vt:lpstr>Opioid Overdose Overview</vt:lpstr>
      <vt:lpstr>Fentanyl</vt:lpstr>
      <vt:lpstr>Naloxone administrations increasing</vt:lpstr>
      <vt:lpstr>PowerPoint Presentation</vt:lpstr>
      <vt:lpstr>PowerPoint Presentation</vt:lpstr>
      <vt:lpstr>Mission of NJ CARES</vt:lpstr>
      <vt:lpstr>NJ CARES Strategy:  Multi Departmental Approach</vt:lpstr>
      <vt:lpstr>Division of Law </vt:lpstr>
      <vt:lpstr>Division of Criminal Justice </vt:lpstr>
      <vt:lpstr>Division of Consumer Affairs</vt:lpstr>
      <vt:lpstr>Office of the Attorney General</vt:lpstr>
      <vt:lpstr>Using data to solve problems, improve patient care, and educate  the public </vt:lpstr>
      <vt:lpstr>Facilitating treatment and recovery services</vt:lpstr>
      <vt:lpstr>Commitment to education</vt:lpstr>
      <vt:lpstr>Search overdose deaths, naloxone administrations and opioid prescriptions by county on NJ CARES</vt:lpstr>
      <vt:lpstr>Forging partnerships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 Cares Initiatives Impact on Municipalities </dc:title>
  <dc:creator>Alexis Goldberger</dc:creator>
  <cp:lastModifiedBy>Alexis Goldberger</cp:lastModifiedBy>
  <cp:revision>52</cp:revision>
  <cp:lastPrinted>2018-11-13T17:30:54Z</cp:lastPrinted>
  <dcterms:created xsi:type="dcterms:W3CDTF">2018-10-31T01:17:31Z</dcterms:created>
  <dcterms:modified xsi:type="dcterms:W3CDTF">2018-11-13T17:35:26Z</dcterms:modified>
</cp:coreProperties>
</file>