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handoutMasterIdLst>
    <p:handoutMasterId r:id="rId26"/>
  </p:handoutMasterIdLst>
  <p:sldIdLst>
    <p:sldId id="256" r:id="rId2"/>
    <p:sldId id="257" r:id="rId3"/>
    <p:sldId id="266" r:id="rId4"/>
    <p:sldId id="277" r:id="rId5"/>
    <p:sldId id="264" r:id="rId6"/>
    <p:sldId id="275" r:id="rId7"/>
    <p:sldId id="265" r:id="rId8"/>
    <p:sldId id="276" r:id="rId9"/>
    <p:sldId id="278" r:id="rId10"/>
    <p:sldId id="267" r:id="rId11"/>
    <p:sldId id="268" r:id="rId12"/>
    <p:sldId id="269" r:id="rId13"/>
    <p:sldId id="270" r:id="rId14"/>
    <p:sldId id="271" r:id="rId15"/>
    <p:sldId id="272" r:id="rId16"/>
    <p:sldId id="259" r:id="rId17"/>
    <p:sldId id="258" r:id="rId18"/>
    <p:sldId id="260" r:id="rId19"/>
    <p:sldId id="261" r:id="rId20"/>
    <p:sldId id="262" r:id="rId21"/>
    <p:sldId id="274" r:id="rId22"/>
    <p:sldId id="273" r:id="rId23"/>
    <p:sldId id="26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C4B65B-B55A-463C-864E-F3D8AC9B15D6}" type="datetimeFigureOut">
              <a:rPr lang="en-US" smtClean="0"/>
              <a:t>11/12/2018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5874367-59A8-43E6-ACB3-65C0BEAA78A8}" type="slidenum">
              <a:rPr lang="en-US" smtClean="0"/>
              <a:t>‹#›</a:t>
            </a:fld>
            <a:endParaRPr lang="en-US"/>
          </a:p>
        </p:txBody>
      </p:sp>
    </p:spTree>
    <p:extLst>
      <p:ext uri="{BB962C8B-B14F-4D97-AF65-F5344CB8AC3E}">
        <p14:creationId xmlns:p14="http://schemas.microsoft.com/office/powerpoint/2010/main" val="3290156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EA0248-313E-41AF-94A1-1C2837627D35}" type="datetimeFigureOut">
              <a:rPr lang="en-US" smtClean="0"/>
              <a:t>11/12/2018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5B42F16-E745-48D9-87A7-56A78606D71D}" type="slidenum">
              <a:rPr lang="en-US" smtClean="0"/>
              <a:t>‹#›</a:t>
            </a:fld>
            <a:endParaRPr lang="en-US"/>
          </a:p>
        </p:txBody>
      </p:sp>
    </p:spTree>
    <p:extLst>
      <p:ext uri="{BB962C8B-B14F-4D97-AF65-F5344CB8AC3E}">
        <p14:creationId xmlns:p14="http://schemas.microsoft.com/office/powerpoint/2010/main" val="354904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a:t>
            </a:fld>
            <a:endParaRPr lang="en-US"/>
          </a:p>
        </p:txBody>
      </p:sp>
    </p:spTree>
    <p:extLst>
      <p:ext uri="{BB962C8B-B14F-4D97-AF65-F5344CB8AC3E}">
        <p14:creationId xmlns:p14="http://schemas.microsoft.com/office/powerpoint/2010/main" val="131407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10</a:t>
            </a:fld>
            <a:endParaRPr lang="en-US"/>
          </a:p>
        </p:txBody>
      </p:sp>
    </p:spTree>
    <p:extLst>
      <p:ext uri="{BB962C8B-B14F-4D97-AF65-F5344CB8AC3E}">
        <p14:creationId xmlns:p14="http://schemas.microsoft.com/office/powerpoint/2010/main" val="383200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11</a:t>
            </a:fld>
            <a:endParaRPr lang="en-US"/>
          </a:p>
        </p:txBody>
      </p:sp>
    </p:spTree>
    <p:extLst>
      <p:ext uri="{BB962C8B-B14F-4D97-AF65-F5344CB8AC3E}">
        <p14:creationId xmlns:p14="http://schemas.microsoft.com/office/powerpoint/2010/main" val="308880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12</a:t>
            </a:fld>
            <a:endParaRPr lang="en-US"/>
          </a:p>
        </p:txBody>
      </p:sp>
    </p:spTree>
    <p:extLst>
      <p:ext uri="{BB962C8B-B14F-4D97-AF65-F5344CB8AC3E}">
        <p14:creationId xmlns:p14="http://schemas.microsoft.com/office/powerpoint/2010/main" val="261298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13</a:t>
            </a:fld>
            <a:endParaRPr lang="en-US"/>
          </a:p>
        </p:txBody>
      </p:sp>
    </p:spTree>
    <p:extLst>
      <p:ext uri="{BB962C8B-B14F-4D97-AF65-F5344CB8AC3E}">
        <p14:creationId xmlns:p14="http://schemas.microsoft.com/office/powerpoint/2010/main" val="15640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14</a:t>
            </a:fld>
            <a:endParaRPr lang="en-US"/>
          </a:p>
        </p:txBody>
      </p:sp>
    </p:spTree>
    <p:extLst>
      <p:ext uri="{BB962C8B-B14F-4D97-AF65-F5344CB8AC3E}">
        <p14:creationId xmlns:p14="http://schemas.microsoft.com/office/powerpoint/2010/main" val="925681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15</a:t>
            </a:fld>
            <a:endParaRPr lang="en-US"/>
          </a:p>
        </p:txBody>
      </p:sp>
    </p:spTree>
    <p:extLst>
      <p:ext uri="{BB962C8B-B14F-4D97-AF65-F5344CB8AC3E}">
        <p14:creationId xmlns:p14="http://schemas.microsoft.com/office/powerpoint/2010/main" val="1956707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16</a:t>
            </a:fld>
            <a:endParaRPr lang="en-US"/>
          </a:p>
        </p:txBody>
      </p:sp>
    </p:spTree>
    <p:extLst>
      <p:ext uri="{BB962C8B-B14F-4D97-AF65-F5344CB8AC3E}">
        <p14:creationId xmlns:p14="http://schemas.microsoft.com/office/powerpoint/2010/main" val="91733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17</a:t>
            </a:fld>
            <a:endParaRPr lang="en-US"/>
          </a:p>
        </p:txBody>
      </p:sp>
    </p:spTree>
    <p:extLst>
      <p:ext uri="{BB962C8B-B14F-4D97-AF65-F5344CB8AC3E}">
        <p14:creationId xmlns:p14="http://schemas.microsoft.com/office/powerpoint/2010/main" val="184002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18</a:t>
            </a:fld>
            <a:endParaRPr lang="en-US"/>
          </a:p>
        </p:txBody>
      </p:sp>
    </p:spTree>
    <p:extLst>
      <p:ext uri="{BB962C8B-B14F-4D97-AF65-F5344CB8AC3E}">
        <p14:creationId xmlns:p14="http://schemas.microsoft.com/office/powerpoint/2010/main" val="1543556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19</a:t>
            </a:fld>
            <a:endParaRPr lang="en-US"/>
          </a:p>
        </p:txBody>
      </p:sp>
    </p:spTree>
    <p:extLst>
      <p:ext uri="{BB962C8B-B14F-4D97-AF65-F5344CB8AC3E}">
        <p14:creationId xmlns:p14="http://schemas.microsoft.com/office/powerpoint/2010/main" val="73907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2</a:t>
            </a:fld>
            <a:endParaRPr lang="en-US"/>
          </a:p>
        </p:txBody>
      </p:sp>
    </p:spTree>
    <p:extLst>
      <p:ext uri="{BB962C8B-B14F-4D97-AF65-F5344CB8AC3E}">
        <p14:creationId xmlns:p14="http://schemas.microsoft.com/office/powerpoint/2010/main" val="1213640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20</a:t>
            </a:fld>
            <a:endParaRPr lang="en-US"/>
          </a:p>
        </p:txBody>
      </p:sp>
    </p:spTree>
    <p:extLst>
      <p:ext uri="{BB962C8B-B14F-4D97-AF65-F5344CB8AC3E}">
        <p14:creationId xmlns:p14="http://schemas.microsoft.com/office/powerpoint/2010/main" val="2503782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21</a:t>
            </a:fld>
            <a:endParaRPr lang="en-US"/>
          </a:p>
        </p:txBody>
      </p:sp>
    </p:spTree>
    <p:extLst>
      <p:ext uri="{BB962C8B-B14F-4D97-AF65-F5344CB8AC3E}">
        <p14:creationId xmlns:p14="http://schemas.microsoft.com/office/powerpoint/2010/main" val="86831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22</a:t>
            </a:fld>
            <a:endParaRPr lang="en-US"/>
          </a:p>
        </p:txBody>
      </p:sp>
    </p:spTree>
    <p:extLst>
      <p:ext uri="{BB962C8B-B14F-4D97-AF65-F5344CB8AC3E}">
        <p14:creationId xmlns:p14="http://schemas.microsoft.com/office/powerpoint/2010/main" val="472498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23</a:t>
            </a:fld>
            <a:endParaRPr lang="en-US"/>
          </a:p>
        </p:txBody>
      </p:sp>
    </p:spTree>
    <p:extLst>
      <p:ext uri="{BB962C8B-B14F-4D97-AF65-F5344CB8AC3E}">
        <p14:creationId xmlns:p14="http://schemas.microsoft.com/office/powerpoint/2010/main" val="265645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3</a:t>
            </a:fld>
            <a:endParaRPr lang="en-US"/>
          </a:p>
        </p:txBody>
      </p:sp>
    </p:spTree>
    <p:extLst>
      <p:ext uri="{BB962C8B-B14F-4D97-AF65-F5344CB8AC3E}">
        <p14:creationId xmlns:p14="http://schemas.microsoft.com/office/powerpoint/2010/main" val="74270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4</a:t>
            </a:fld>
            <a:endParaRPr lang="en-US"/>
          </a:p>
        </p:txBody>
      </p:sp>
    </p:spTree>
    <p:extLst>
      <p:ext uri="{BB962C8B-B14F-4D97-AF65-F5344CB8AC3E}">
        <p14:creationId xmlns:p14="http://schemas.microsoft.com/office/powerpoint/2010/main" val="131096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5</a:t>
            </a:fld>
            <a:endParaRPr lang="en-US"/>
          </a:p>
        </p:txBody>
      </p:sp>
    </p:spTree>
    <p:extLst>
      <p:ext uri="{BB962C8B-B14F-4D97-AF65-F5344CB8AC3E}">
        <p14:creationId xmlns:p14="http://schemas.microsoft.com/office/powerpoint/2010/main" val="215292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6</a:t>
            </a:fld>
            <a:endParaRPr lang="en-US"/>
          </a:p>
        </p:txBody>
      </p:sp>
    </p:spTree>
    <p:extLst>
      <p:ext uri="{BB962C8B-B14F-4D97-AF65-F5344CB8AC3E}">
        <p14:creationId xmlns:p14="http://schemas.microsoft.com/office/powerpoint/2010/main" val="241247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7</a:t>
            </a:fld>
            <a:endParaRPr lang="en-US"/>
          </a:p>
        </p:txBody>
      </p:sp>
    </p:spTree>
    <p:extLst>
      <p:ext uri="{BB962C8B-B14F-4D97-AF65-F5344CB8AC3E}">
        <p14:creationId xmlns:p14="http://schemas.microsoft.com/office/powerpoint/2010/main" val="74538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8</a:t>
            </a:fld>
            <a:endParaRPr lang="en-US"/>
          </a:p>
        </p:txBody>
      </p:sp>
    </p:spTree>
    <p:extLst>
      <p:ext uri="{BB962C8B-B14F-4D97-AF65-F5344CB8AC3E}">
        <p14:creationId xmlns:p14="http://schemas.microsoft.com/office/powerpoint/2010/main" val="240900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42F16-E745-48D9-87A7-56A78606D71D}" type="slidenum">
              <a:rPr lang="en-US" smtClean="0"/>
              <a:t>9</a:t>
            </a:fld>
            <a:endParaRPr lang="en-US"/>
          </a:p>
        </p:txBody>
      </p:sp>
    </p:spTree>
    <p:extLst>
      <p:ext uri="{BB962C8B-B14F-4D97-AF65-F5344CB8AC3E}">
        <p14:creationId xmlns:p14="http://schemas.microsoft.com/office/powerpoint/2010/main" val="124995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754CD2-1850-4260-AF92-FB30F8B5D50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1000A-CB78-451D-A9F5-235E0E65C17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1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754CD2-1850-4260-AF92-FB30F8B5D50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1000A-CB78-451D-A9F5-235E0E65C178}" type="slidenum">
              <a:rPr lang="en-US" smtClean="0"/>
              <a:t>‹#›</a:t>
            </a:fld>
            <a:endParaRPr lang="en-US"/>
          </a:p>
        </p:txBody>
      </p:sp>
    </p:spTree>
    <p:extLst>
      <p:ext uri="{BB962C8B-B14F-4D97-AF65-F5344CB8AC3E}">
        <p14:creationId xmlns:p14="http://schemas.microsoft.com/office/powerpoint/2010/main" val="196158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754CD2-1850-4260-AF92-FB30F8B5D50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1000A-CB78-451D-A9F5-235E0E65C17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13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754CD2-1850-4260-AF92-FB30F8B5D50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1000A-CB78-451D-A9F5-235E0E65C178}" type="slidenum">
              <a:rPr lang="en-US" smtClean="0"/>
              <a:t>‹#›</a:t>
            </a:fld>
            <a:endParaRPr lang="en-US"/>
          </a:p>
        </p:txBody>
      </p:sp>
    </p:spTree>
    <p:extLst>
      <p:ext uri="{BB962C8B-B14F-4D97-AF65-F5344CB8AC3E}">
        <p14:creationId xmlns:p14="http://schemas.microsoft.com/office/powerpoint/2010/main" val="192566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4CD2-1850-4260-AF92-FB30F8B5D50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1000A-CB78-451D-A9F5-235E0E65C17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45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754CD2-1850-4260-AF92-FB30F8B5D50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1000A-CB78-451D-A9F5-235E0E65C178}" type="slidenum">
              <a:rPr lang="en-US" smtClean="0"/>
              <a:t>‹#›</a:t>
            </a:fld>
            <a:endParaRPr lang="en-US"/>
          </a:p>
        </p:txBody>
      </p:sp>
    </p:spTree>
    <p:extLst>
      <p:ext uri="{BB962C8B-B14F-4D97-AF65-F5344CB8AC3E}">
        <p14:creationId xmlns:p14="http://schemas.microsoft.com/office/powerpoint/2010/main" val="218233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754CD2-1850-4260-AF92-FB30F8B5D504}"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1000A-CB78-451D-A9F5-235E0E65C178}" type="slidenum">
              <a:rPr lang="en-US" smtClean="0"/>
              <a:t>‹#›</a:t>
            </a:fld>
            <a:endParaRPr lang="en-US"/>
          </a:p>
        </p:txBody>
      </p:sp>
    </p:spTree>
    <p:extLst>
      <p:ext uri="{BB962C8B-B14F-4D97-AF65-F5344CB8AC3E}">
        <p14:creationId xmlns:p14="http://schemas.microsoft.com/office/powerpoint/2010/main" val="192167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754CD2-1850-4260-AF92-FB30F8B5D504}"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1000A-CB78-451D-A9F5-235E0E65C178}" type="slidenum">
              <a:rPr lang="en-US" smtClean="0"/>
              <a:t>‹#›</a:t>
            </a:fld>
            <a:endParaRPr lang="en-US"/>
          </a:p>
        </p:txBody>
      </p:sp>
    </p:spTree>
    <p:extLst>
      <p:ext uri="{BB962C8B-B14F-4D97-AF65-F5344CB8AC3E}">
        <p14:creationId xmlns:p14="http://schemas.microsoft.com/office/powerpoint/2010/main" val="193506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54CD2-1850-4260-AF92-FB30F8B5D504}"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1000A-CB78-451D-A9F5-235E0E65C178}" type="slidenum">
              <a:rPr lang="en-US" smtClean="0"/>
              <a:t>‹#›</a:t>
            </a:fld>
            <a:endParaRPr lang="en-US"/>
          </a:p>
        </p:txBody>
      </p:sp>
    </p:spTree>
    <p:extLst>
      <p:ext uri="{BB962C8B-B14F-4D97-AF65-F5344CB8AC3E}">
        <p14:creationId xmlns:p14="http://schemas.microsoft.com/office/powerpoint/2010/main" val="209050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54CD2-1850-4260-AF92-FB30F8B5D50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1000A-CB78-451D-A9F5-235E0E65C178}" type="slidenum">
              <a:rPr lang="en-US" smtClean="0"/>
              <a:t>‹#›</a:t>
            </a:fld>
            <a:endParaRPr lang="en-US"/>
          </a:p>
        </p:txBody>
      </p:sp>
    </p:spTree>
    <p:extLst>
      <p:ext uri="{BB962C8B-B14F-4D97-AF65-F5344CB8AC3E}">
        <p14:creationId xmlns:p14="http://schemas.microsoft.com/office/powerpoint/2010/main" val="122690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54CD2-1850-4260-AF92-FB30F8B5D50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1000A-CB78-451D-A9F5-235E0E65C17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27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7754CD2-1850-4260-AF92-FB30F8B5D504}" type="datetimeFigureOut">
              <a:rPr lang="en-US" smtClean="0"/>
              <a:t>11/12/2018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4F1000A-CB78-451D-A9F5-235E0E65C17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1771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d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usdoj.gov/cgi-bin/outside.cgi?http://www.dbtac.vcu.edu/" TargetMode="External"/><Relationship Id="rId3" Type="http://schemas.openxmlformats.org/officeDocument/2006/relationships/hyperlink" Target="http://ada.gov/websites2.htm" TargetMode="External"/><Relationship Id="rId7" Type="http://schemas.openxmlformats.org/officeDocument/2006/relationships/hyperlink" Target="http://www.usdoj.gov/cgi-bin/outside.cgi?http://www.cast.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usdoj.gov/cgi-bin/outside.cgi?http://www.ittatc.org/" TargetMode="External"/><Relationship Id="rId5" Type="http://schemas.openxmlformats.org/officeDocument/2006/relationships/hyperlink" Target="http://www.section508.gov/" TargetMode="External"/><Relationship Id="rId4" Type="http://schemas.openxmlformats.org/officeDocument/2006/relationships/hyperlink" Target="http://www.access-board.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hhs.gov/web/508/contracting/index.html" TargetMode="External"/><Relationship Id="rId3" Type="http://schemas.openxmlformats.org/officeDocument/2006/relationships/hyperlink" Target="https://www.hhs.gov/web/508/accessiblefiles/index.html" TargetMode="External"/><Relationship Id="rId7" Type="http://schemas.openxmlformats.org/officeDocument/2006/relationships/hyperlink" Target="https://www.hhs.gov/web/508/compliance/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hs.gov/web/508/compliance/leaderboards.html" TargetMode="External"/><Relationship Id="rId5" Type="http://schemas.openxmlformats.org/officeDocument/2006/relationships/hyperlink" Target="http://webstandards.hhs.gov/search/results?utf8=%E2%9C%93&amp;q=&amp;classifications%5b%5d=guideline&amp;classifications%5b%5d=standard&amp;categories=Accessibility/508&amp;commit=Search" TargetMode="External"/><Relationship Id="rId4" Type="http://schemas.openxmlformats.org/officeDocument/2006/relationships/hyperlink" Target="https://www.hhs.gov/web/508/training/index.html" TargetMode="External"/><Relationship Id="rId9" Type="http://schemas.openxmlformats.org/officeDocument/2006/relationships/hyperlink" Target="https://www.hhs.gov/web/508/contracting/technology/vendor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po.gov/fdsys/pkg/USCODE-2011-title29/html/USCODE-2011-title29-chap16-subchapV-sec794d.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3.org/T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 for </a:t>
            </a:r>
            <a:br>
              <a:rPr lang="en-US" dirty="0" smtClean="0"/>
            </a:br>
            <a:r>
              <a:rPr lang="en-US" dirty="0" smtClean="0"/>
              <a:t>Municipal Websites</a:t>
            </a:r>
            <a:endParaRPr lang="en-US" dirty="0"/>
          </a:p>
        </p:txBody>
      </p:sp>
      <p:sp>
        <p:nvSpPr>
          <p:cNvPr id="3" name="Subtitle 2"/>
          <p:cNvSpPr>
            <a:spLocks noGrp="1"/>
          </p:cNvSpPr>
          <p:nvPr>
            <p:ph type="subTitle" idx="1"/>
          </p:nvPr>
        </p:nvSpPr>
        <p:spPr/>
        <p:txBody>
          <a:bodyPr/>
          <a:lstStyle/>
          <a:p>
            <a:pPr>
              <a:lnSpc>
                <a:spcPct val="100000"/>
              </a:lnSpc>
            </a:pPr>
            <a:r>
              <a:rPr lang="en-US" dirty="0" smtClean="0"/>
              <a:t>Amy Spiezio, Managing Editor</a:t>
            </a:r>
          </a:p>
          <a:p>
            <a:pPr>
              <a:lnSpc>
                <a:spcPct val="100000"/>
              </a:lnSpc>
            </a:pPr>
            <a:r>
              <a:rPr lang="en-US" dirty="0" smtClean="0"/>
              <a:t>NJ State League of Municipalities</a:t>
            </a:r>
            <a:endParaRPr lang="en-US" dirty="0"/>
          </a:p>
        </p:txBody>
      </p:sp>
    </p:spTree>
    <p:extLst>
      <p:ext uri="{BB962C8B-B14F-4D97-AF65-F5344CB8AC3E}">
        <p14:creationId xmlns:p14="http://schemas.microsoft.com/office/powerpoint/2010/main" val="411115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Problem/Solution #1 Unidentified images</a:t>
            </a:r>
            <a:endParaRPr lang="en-US" dirty="0"/>
          </a:p>
        </p:txBody>
      </p:sp>
      <p:sp>
        <p:nvSpPr>
          <p:cNvPr id="3" name="Content Placeholder 2"/>
          <p:cNvSpPr>
            <a:spLocks noGrp="1"/>
          </p:cNvSpPr>
          <p:nvPr>
            <p:ph idx="1"/>
          </p:nvPr>
        </p:nvSpPr>
        <p:spPr>
          <a:xfrm>
            <a:off x="1024129" y="2286000"/>
            <a:ext cx="4622909" cy="4023360"/>
          </a:xfrm>
        </p:spPr>
        <p:txBody>
          <a:bodyPr/>
          <a:lstStyle/>
          <a:p>
            <a:r>
              <a:rPr lang="en-US" dirty="0" smtClean="0"/>
              <a:t>PROBLEM: A </a:t>
            </a:r>
            <a:r>
              <a:rPr lang="en-US" dirty="0"/>
              <a:t>photograph of </a:t>
            </a:r>
            <a:r>
              <a:rPr lang="en-US" dirty="0" smtClean="0"/>
              <a:t>your </a:t>
            </a:r>
            <a:r>
              <a:rPr lang="en-US" dirty="0"/>
              <a:t>Mayor on </a:t>
            </a:r>
            <a:r>
              <a:rPr lang="en-US" dirty="0" smtClean="0"/>
              <a:t>the website has </a:t>
            </a:r>
            <a:r>
              <a:rPr lang="en-US" dirty="0"/>
              <a:t>no text identifying </a:t>
            </a:r>
            <a:r>
              <a:rPr lang="en-US" dirty="0" smtClean="0"/>
              <a:t>it.</a:t>
            </a:r>
          </a:p>
          <a:p>
            <a:pPr lvl="1"/>
            <a:r>
              <a:rPr lang="en-US" dirty="0" smtClean="0"/>
              <a:t>Screen </a:t>
            </a:r>
            <a:r>
              <a:rPr lang="en-US" dirty="0"/>
              <a:t>readers cannot interpret images unless there is text associated with it, </a:t>
            </a:r>
            <a:r>
              <a:rPr lang="en-US" dirty="0" smtClean="0"/>
              <a:t>so a </a:t>
            </a:r>
            <a:r>
              <a:rPr lang="en-US" dirty="0"/>
              <a:t>blind person would have no way of knowing whether the image is an unidentified photo or logo, artwork, a link to another page, or </a:t>
            </a:r>
            <a:r>
              <a:rPr lang="en-US" dirty="0" smtClean="0"/>
              <a:t>something </a:t>
            </a:r>
            <a:r>
              <a:rPr lang="en-US" dirty="0"/>
              <a:t>else. </a:t>
            </a:r>
            <a:endParaRPr lang="en-US" dirty="0" smtClean="0"/>
          </a:p>
          <a:p>
            <a:pPr marL="128016" lvl="1" indent="0">
              <a:buNone/>
            </a:pPr>
            <a:endParaRPr lang="en-US" dirty="0" smtClean="0"/>
          </a:p>
          <a:p>
            <a:pPr marL="128016" lvl="1" indent="0">
              <a:buNone/>
            </a:pPr>
            <a:r>
              <a:rPr lang="en-US" dirty="0" smtClean="0"/>
              <a:t>SOLUTION: Add a descriptive caption that provides a text equivalent of the image.  “Photograph of Mayor Jane Smith.” </a:t>
            </a:r>
          </a:p>
          <a:p>
            <a:pPr marL="128016" lvl="1" indent="0">
              <a:buNone/>
            </a:pPr>
            <a:endParaRPr lang="en-US" dirty="0"/>
          </a:p>
        </p:txBody>
      </p:sp>
      <p:pic>
        <p:nvPicPr>
          <p:cNvPr id="4" name="Picture 3"/>
          <p:cNvPicPr>
            <a:picLocks noChangeAspect="1"/>
          </p:cNvPicPr>
          <p:nvPr/>
        </p:nvPicPr>
        <p:blipFill>
          <a:blip r:embed="rId3"/>
          <a:stretch>
            <a:fillRect/>
          </a:stretch>
        </p:blipFill>
        <p:spPr>
          <a:xfrm>
            <a:off x="5674521" y="2285999"/>
            <a:ext cx="6110797" cy="3917093"/>
          </a:xfrm>
          <a:prstGeom prst="rect">
            <a:avLst/>
          </a:prstGeom>
        </p:spPr>
      </p:pic>
    </p:spTree>
    <p:extLst>
      <p:ext uri="{BB962C8B-B14F-4D97-AF65-F5344CB8AC3E}">
        <p14:creationId xmlns:p14="http://schemas.microsoft.com/office/powerpoint/2010/main" val="161259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Problem/Solution #2 Accessible Forms</a:t>
            </a:r>
            <a:endParaRPr lang="en-US" dirty="0"/>
          </a:p>
        </p:txBody>
      </p:sp>
      <p:pic>
        <p:nvPicPr>
          <p:cNvPr id="4" name="Content Placeholder 3"/>
          <p:cNvPicPr>
            <a:picLocks noGrp="1" noChangeAspect="1"/>
          </p:cNvPicPr>
          <p:nvPr>
            <p:ph idx="1"/>
          </p:nvPr>
        </p:nvPicPr>
        <p:blipFill>
          <a:blip r:embed="rId3"/>
          <a:stretch>
            <a:fillRect/>
          </a:stretch>
        </p:blipFill>
        <p:spPr>
          <a:xfrm>
            <a:off x="7795248" y="2084832"/>
            <a:ext cx="4240234" cy="3905250"/>
          </a:xfrm>
          <a:prstGeom prst="rect">
            <a:avLst/>
          </a:prstGeom>
        </p:spPr>
      </p:pic>
      <p:sp>
        <p:nvSpPr>
          <p:cNvPr id="5" name="TextBox 4"/>
          <p:cNvSpPr txBox="1"/>
          <p:nvPr/>
        </p:nvSpPr>
        <p:spPr>
          <a:xfrm>
            <a:off x="704335" y="2533135"/>
            <a:ext cx="6623222"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PROBLEM: PDF documents</a:t>
            </a:r>
            <a:r>
              <a:rPr lang="en-US" dirty="0"/>
              <a:t>, or those in other image based formats, are often not accessible to blind people who use screen readers and people with low vision who use text enlargement programs or different color and font settings to read computer displays</a:t>
            </a:r>
            <a:r>
              <a:rPr lang="en-US" dirty="0" smtClean="0"/>
              <a:t>.</a:t>
            </a:r>
          </a:p>
          <a:p>
            <a:endParaRPr lang="en-US" dirty="0"/>
          </a:p>
          <a:p>
            <a:r>
              <a:rPr lang="en-US" dirty="0" smtClean="0"/>
              <a:t>SOLUTION: </a:t>
            </a:r>
          </a:p>
          <a:p>
            <a:pPr marL="285750" indent="-285750">
              <a:buFont typeface="Arial" panose="020B0604020202020204" pitchFamily="34" charset="0"/>
              <a:buChar char="•"/>
            </a:pPr>
            <a:r>
              <a:rPr lang="en-US" dirty="0" smtClean="0"/>
              <a:t>Check the Files: Utilize the Make PDFs accessible in Adobe Acrobat. </a:t>
            </a:r>
          </a:p>
          <a:p>
            <a:pPr marL="285750" indent="-285750">
              <a:buFont typeface="Arial" panose="020B0604020202020204" pitchFamily="34" charset="0"/>
              <a:buChar char="•"/>
            </a:pPr>
            <a:r>
              <a:rPr lang="en-US" dirty="0" smtClean="0"/>
              <a:t>Post a text-based alternative such as HTML or RTF in addition to PDF</a:t>
            </a:r>
            <a:endParaRPr lang="en-US" dirty="0"/>
          </a:p>
          <a:p>
            <a:endParaRPr lang="en-US" dirty="0"/>
          </a:p>
        </p:txBody>
      </p:sp>
    </p:spTree>
    <p:extLst>
      <p:ext uri="{BB962C8B-B14F-4D97-AF65-F5344CB8AC3E}">
        <p14:creationId xmlns:p14="http://schemas.microsoft.com/office/powerpoint/2010/main" val="368454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Problem/Solution #3 Colors &amp; Fonts</a:t>
            </a:r>
            <a:endParaRPr lang="en-US" dirty="0"/>
          </a:p>
        </p:txBody>
      </p:sp>
      <p:sp>
        <p:nvSpPr>
          <p:cNvPr id="3" name="Content Placeholder 2"/>
          <p:cNvSpPr>
            <a:spLocks noGrp="1"/>
          </p:cNvSpPr>
          <p:nvPr>
            <p:ph idx="1"/>
          </p:nvPr>
        </p:nvSpPr>
        <p:spPr>
          <a:xfrm>
            <a:off x="1024128" y="2286000"/>
            <a:ext cx="5759731" cy="4023360"/>
          </a:xfrm>
        </p:spPr>
        <p:txBody>
          <a:bodyPr/>
          <a:lstStyle/>
          <a:p>
            <a:r>
              <a:rPr lang="en-US" dirty="0" smtClean="0"/>
              <a:t>PROBLEM: Too small fonts or too little contrast in colors may make the site unreadable.</a:t>
            </a:r>
          </a:p>
          <a:p>
            <a:r>
              <a:rPr lang="en-US" dirty="0" smtClean="0"/>
              <a:t>SOLUTION: </a:t>
            </a:r>
            <a:r>
              <a:rPr lang="en-US" dirty="0"/>
              <a:t>Users need to be able to manipulate color and font settings in their web browsers and operating systems in order to make pages readable. </a:t>
            </a:r>
            <a:endParaRPr lang="en-US" dirty="0" smtClean="0"/>
          </a:p>
          <a:p>
            <a:endParaRPr lang="en-US" dirty="0" smtClean="0"/>
          </a:p>
          <a:p>
            <a:endParaRPr lang="en-US" dirty="0"/>
          </a:p>
        </p:txBody>
      </p:sp>
    </p:spTree>
    <p:extLst>
      <p:ext uri="{BB962C8B-B14F-4D97-AF65-F5344CB8AC3E}">
        <p14:creationId xmlns:p14="http://schemas.microsoft.com/office/powerpoint/2010/main" val="408134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Needs: Text</a:t>
            </a:r>
            <a:endParaRPr lang="en-US" dirty="0"/>
          </a:p>
        </p:txBody>
      </p:sp>
      <p:sp>
        <p:nvSpPr>
          <p:cNvPr id="3" name="Content Placeholder 2"/>
          <p:cNvSpPr>
            <a:spLocks noGrp="1"/>
          </p:cNvSpPr>
          <p:nvPr>
            <p:ph idx="1"/>
          </p:nvPr>
        </p:nvSpPr>
        <p:spPr>
          <a:xfrm>
            <a:off x="1024129" y="1865870"/>
            <a:ext cx="6315786" cy="4443490"/>
          </a:xfrm>
        </p:spPr>
        <p:txBody>
          <a:bodyPr>
            <a:normAutofit fontScale="92500" lnSpcReduction="20000"/>
          </a:bodyPr>
          <a:lstStyle/>
          <a:p>
            <a:r>
              <a:rPr lang="en-US" dirty="0" smtClean="0"/>
              <a:t>Color: Color is not the only visual means of conveying information, indicating an action, prompting a response, or distinguishing a visual element</a:t>
            </a:r>
          </a:p>
          <a:p>
            <a:r>
              <a:rPr lang="en-US" dirty="0" smtClean="0"/>
              <a:t>Contrast: Selectable background and text color from the full color spectrum</a:t>
            </a:r>
          </a:p>
          <a:p>
            <a:r>
              <a:rPr lang="en-US" dirty="0" smtClean="0"/>
              <a:t>Line Length: </a:t>
            </a:r>
            <a:r>
              <a:rPr lang="en-US" dirty="0"/>
              <a:t>I</a:t>
            </a:r>
            <a:r>
              <a:rPr lang="en-US" dirty="0" smtClean="0"/>
              <a:t>t </a:t>
            </a:r>
            <a:r>
              <a:rPr lang="en-US" dirty="0"/>
              <a:t>is harder to read very long lines of text than shorter </a:t>
            </a:r>
            <a:r>
              <a:rPr lang="en-US" dirty="0" smtClean="0"/>
              <a:t>lines.</a:t>
            </a:r>
          </a:p>
          <a:p>
            <a:r>
              <a:rPr lang="en-US" dirty="0"/>
              <a:t>Font: Users can change the font face (also called font family or typeface) of all text, choosing from a wide range of fonts including sans serif and serif fonts.</a:t>
            </a:r>
          </a:p>
          <a:p>
            <a:r>
              <a:rPr lang="en-US" dirty="0"/>
              <a:t>Style: Users can change the text style (underline, italic, bold) of blocks of text.</a:t>
            </a:r>
          </a:p>
          <a:p>
            <a:r>
              <a:rPr lang="en-US" dirty="0"/>
              <a:t>Capitalization: Users can change the capitalization (all capital letters, small capital letters, sentence style) of blocks of text.</a:t>
            </a:r>
          </a:p>
          <a:p>
            <a:endParaRPr lang="en-US" dirty="0"/>
          </a:p>
        </p:txBody>
      </p:sp>
      <p:pic>
        <p:nvPicPr>
          <p:cNvPr id="4" name="Picture 3" descr="screen capture"/>
          <p:cNvPicPr/>
          <p:nvPr/>
        </p:nvPicPr>
        <p:blipFill>
          <a:blip r:embed="rId3">
            <a:extLst>
              <a:ext uri="{28A0092B-C50C-407E-A947-70E740481C1C}">
                <a14:useLocalDpi xmlns:a14="http://schemas.microsoft.com/office/drawing/2010/main" val="0"/>
              </a:ext>
            </a:extLst>
          </a:blip>
          <a:srcRect/>
          <a:stretch>
            <a:fillRect/>
          </a:stretch>
        </p:blipFill>
        <p:spPr bwMode="auto">
          <a:xfrm>
            <a:off x="7624120" y="214030"/>
            <a:ext cx="4410460" cy="3011084"/>
          </a:xfrm>
          <a:prstGeom prst="rect">
            <a:avLst/>
          </a:prstGeom>
          <a:noFill/>
          <a:ln>
            <a:noFill/>
          </a:ln>
        </p:spPr>
      </p:pic>
      <p:pic>
        <p:nvPicPr>
          <p:cNvPr id="5" name="Picture 4" descr="screen capture"/>
          <p:cNvPicPr/>
          <p:nvPr/>
        </p:nvPicPr>
        <p:blipFill>
          <a:blip r:embed="rId4">
            <a:extLst>
              <a:ext uri="{28A0092B-C50C-407E-A947-70E740481C1C}">
                <a14:useLocalDpi xmlns:a14="http://schemas.microsoft.com/office/drawing/2010/main" val="0"/>
              </a:ext>
            </a:extLst>
          </a:blip>
          <a:srcRect/>
          <a:stretch>
            <a:fillRect/>
          </a:stretch>
        </p:blipFill>
        <p:spPr bwMode="auto">
          <a:xfrm>
            <a:off x="7624121" y="3498455"/>
            <a:ext cx="4410460" cy="2593425"/>
          </a:xfrm>
          <a:prstGeom prst="rect">
            <a:avLst/>
          </a:prstGeom>
          <a:noFill/>
          <a:ln>
            <a:noFill/>
          </a:ln>
        </p:spPr>
      </p:pic>
    </p:spTree>
    <p:extLst>
      <p:ext uri="{BB962C8B-B14F-4D97-AF65-F5344CB8AC3E}">
        <p14:creationId xmlns:p14="http://schemas.microsoft.com/office/powerpoint/2010/main" val="36106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133" y="572860"/>
            <a:ext cx="9720072" cy="1499616"/>
          </a:xfrm>
        </p:spPr>
        <p:txBody>
          <a:bodyPr/>
          <a:lstStyle/>
          <a:p>
            <a:r>
              <a:rPr lang="en-US" dirty="0" smtClean="0"/>
              <a:t>Problem/Solution #4 Audio/Visual</a:t>
            </a:r>
            <a:endParaRPr lang="en-US" dirty="0"/>
          </a:p>
        </p:txBody>
      </p:sp>
      <p:sp>
        <p:nvSpPr>
          <p:cNvPr id="3" name="Content Placeholder 2"/>
          <p:cNvSpPr>
            <a:spLocks noGrp="1"/>
          </p:cNvSpPr>
          <p:nvPr>
            <p:ph idx="1"/>
          </p:nvPr>
        </p:nvSpPr>
        <p:spPr>
          <a:xfrm>
            <a:off x="1024128" y="2072475"/>
            <a:ext cx="5895656" cy="4402465"/>
          </a:xfrm>
        </p:spPr>
        <p:txBody>
          <a:bodyPr>
            <a:normAutofit lnSpcReduction="10000"/>
          </a:bodyPr>
          <a:lstStyle/>
          <a:p>
            <a:r>
              <a:rPr lang="en-US" dirty="0" smtClean="0"/>
              <a:t>PROBLEM: Multimedia </a:t>
            </a:r>
            <a:r>
              <a:rPr lang="en-US" dirty="0"/>
              <a:t>can present two distinct problems for people with different disabilities. </a:t>
            </a:r>
            <a:endParaRPr lang="en-US" dirty="0" smtClean="0"/>
          </a:p>
          <a:p>
            <a:pPr>
              <a:buFont typeface="Wingdings" panose="05000000000000000000" pitchFamily="2" charset="2"/>
              <a:buChar char="§"/>
            </a:pPr>
            <a:r>
              <a:rPr lang="en-US" dirty="0" smtClean="0"/>
              <a:t> People </a:t>
            </a:r>
            <a:r>
              <a:rPr lang="en-US" dirty="0"/>
              <a:t>who are deaf or hard of hearing can generally see the information presented on webpages. But a deaf person or someone who is hard of hearing may not be able to hear the audio track of a video. </a:t>
            </a:r>
            <a:endParaRPr lang="en-US" dirty="0" smtClean="0"/>
          </a:p>
          <a:p>
            <a:pPr>
              <a:buFont typeface="Wingdings" panose="05000000000000000000" pitchFamily="2" charset="2"/>
              <a:buChar char="§"/>
            </a:pPr>
            <a:r>
              <a:rPr lang="en-US" dirty="0" smtClean="0"/>
              <a:t> Persons </a:t>
            </a:r>
            <a:r>
              <a:rPr lang="en-US" dirty="0"/>
              <a:t>who are blind or have low vision are frequently unable to see the video images but can hear the audio track.</a:t>
            </a:r>
            <a:br>
              <a:rPr lang="en-US" dirty="0"/>
            </a:br>
            <a:endParaRPr lang="en-US" dirty="0"/>
          </a:p>
          <a:p>
            <a:r>
              <a:rPr lang="en-US" dirty="0" smtClean="0"/>
              <a:t>SOLUTION: Include </a:t>
            </a:r>
            <a:r>
              <a:rPr lang="en-US" dirty="0"/>
              <a:t>a</a:t>
            </a:r>
            <a:r>
              <a:rPr lang="en-US" dirty="0" smtClean="0"/>
              <a:t>udio descriptions </a:t>
            </a:r>
            <a:r>
              <a:rPr lang="en-US" dirty="0"/>
              <a:t>and c</a:t>
            </a:r>
            <a:r>
              <a:rPr lang="en-US" dirty="0" smtClean="0"/>
              <a:t>aptions.</a:t>
            </a:r>
            <a:endParaRPr lang="en-US" dirty="0"/>
          </a:p>
          <a:p>
            <a:endParaRPr lang="en-US" dirty="0"/>
          </a:p>
        </p:txBody>
      </p:sp>
      <p:pic>
        <p:nvPicPr>
          <p:cNvPr id="4" name="Picture 3"/>
          <p:cNvPicPr>
            <a:picLocks noChangeAspect="1"/>
          </p:cNvPicPr>
          <p:nvPr/>
        </p:nvPicPr>
        <p:blipFill>
          <a:blip r:embed="rId3"/>
          <a:stretch>
            <a:fillRect/>
          </a:stretch>
        </p:blipFill>
        <p:spPr>
          <a:xfrm>
            <a:off x="7030994" y="2072476"/>
            <a:ext cx="4897909" cy="2790669"/>
          </a:xfrm>
          <a:prstGeom prst="rect">
            <a:avLst/>
          </a:prstGeom>
        </p:spPr>
      </p:pic>
    </p:spTree>
    <p:extLst>
      <p:ext uri="{BB962C8B-B14F-4D97-AF65-F5344CB8AC3E}">
        <p14:creationId xmlns:p14="http://schemas.microsoft.com/office/powerpoint/2010/main" val="132722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how’s your site?</a:t>
            </a:r>
            <a:endParaRPr lang="en-US" dirty="0"/>
          </a:p>
        </p:txBody>
      </p:sp>
      <p:sp>
        <p:nvSpPr>
          <p:cNvPr id="3" name="Content Placeholder 2"/>
          <p:cNvSpPr>
            <a:spLocks noGrp="1"/>
          </p:cNvSpPr>
          <p:nvPr>
            <p:ph idx="1"/>
          </p:nvPr>
        </p:nvSpPr>
        <p:spPr/>
        <p:txBody>
          <a:bodyPr/>
          <a:lstStyle/>
          <a:p>
            <a:r>
              <a:rPr lang="en-US" dirty="0" smtClean="0"/>
              <a:t>Checking on what you have</a:t>
            </a:r>
          </a:p>
          <a:p>
            <a:endParaRPr lang="en-US" dirty="0" smtClean="0"/>
          </a:p>
          <a:p>
            <a:endParaRPr lang="en-US" dirty="0"/>
          </a:p>
          <a:p>
            <a:pPr marL="0" indent="0">
              <a:buNone/>
            </a:pPr>
            <a:r>
              <a:rPr lang="en-US" dirty="0" smtClean="0"/>
              <a:t>Creating a plan for the future</a:t>
            </a:r>
            <a:endParaRPr lang="en-US" dirty="0"/>
          </a:p>
        </p:txBody>
      </p:sp>
    </p:spTree>
    <p:extLst>
      <p:ext uri="{BB962C8B-B14F-4D97-AF65-F5344CB8AC3E}">
        <p14:creationId xmlns:p14="http://schemas.microsoft.com/office/powerpoint/2010/main" val="299226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in doubt, check it out!</a:t>
            </a:r>
            <a:endParaRPr lang="en-US" dirty="0"/>
          </a:p>
        </p:txBody>
      </p:sp>
      <p:pic>
        <p:nvPicPr>
          <p:cNvPr id="4" name="Content Placeholder 3"/>
          <p:cNvPicPr>
            <a:picLocks noGrp="1" noChangeAspect="1"/>
          </p:cNvPicPr>
          <p:nvPr>
            <p:ph idx="1"/>
          </p:nvPr>
        </p:nvPicPr>
        <p:blipFill>
          <a:blip r:embed="rId3"/>
          <a:stretch>
            <a:fillRect/>
          </a:stretch>
        </p:blipFill>
        <p:spPr>
          <a:xfrm>
            <a:off x="8056605" y="2430822"/>
            <a:ext cx="3527790" cy="2761654"/>
          </a:xfrm>
          <a:prstGeom prst="rect">
            <a:avLst/>
          </a:prstGeom>
        </p:spPr>
      </p:pic>
      <p:pic>
        <p:nvPicPr>
          <p:cNvPr id="5" name="Picture 4"/>
          <p:cNvPicPr>
            <a:picLocks noChangeAspect="1"/>
          </p:cNvPicPr>
          <p:nvPr/>
        </p:nvPicPr>
        <p:blipFill>
          <a:blip r:embed="rId4"/>
          <a:stretch>
            <a:fillRect/>
          </a:stretch>
        </p:blipFill>
        <p:spPr>
          <a:xfrm>
            <a:off x="704335" y="2330934"/>
            <a:ext cx="6677290" cy="2961429"/>
          </a:xfrm>
          <a:prstGeom prst="rect">
            <a:avLst/>
          </a:prstGeom>
        </p:spPr>
      </p:pic>
    </p:spTree>
    <p:extLst>
      <p:ext uri="{BB962C8B-B14F-4D97-AF65-F5344CB8AC3E}">
        <p14:creationId xmlns:p14="http://schemas.microsoft.com/office/powerpoint/2010/main" val="240031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Compliance in-site checker</a:t>
            </a:r>
            <a:endParaRPr lang="en-US" dirty="0"/>
          </a:p>
        </p:txBody>
      </p:sp>
      <p:pic>
        <p:nvPicPr>
          <p:cNvPr id="4" name="Content Placeholder 3"/>
          <p:cNvPicPr>
            <a:picLocks noGrp="1" noChangeAspect="1"/>
          </p:cNvPicPr>
          <p:nvPr>
            <p:ph idx="1"/>
          </p:nvPr>
        </p:nvPicPr>
        <p:blipFill>
          <a:blip r:embed="rId3"/>
          <a:stretch>
            <a:fillRect/>
          </a:stretch>
        </p:blipFill>
        <p:spPr>
          <a:xfrm>
            <a:off x="1729946" y="2286000"/>
            <a:ext cx="7836410" cy="4280454"/>
          </a:xfrm>
          <a:prstGeom prst="rect">
            <a:avLst/>
          </a:prstGeom>
        </p:spPr>
      </p:pic>
    </p:spTree>
    <p:extLst>
      <p:ext uri="{BB962C8B-B14F-4D97-AF65-F5344CB8AC3E}">
        <p14:creationId xmlns:p14="http://schemas.microsoft.com/office/powerpoint/2010/main" val="254046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Press Plug In Options</a:t>
            </a:r>
            <a:endParaRPr lang="en-US" dirty="0"/>
          </a:p>
        </p:txBody>
      </p:sp>
      <p:pic>
        <p:nvPicPr>
          <p:cNvPr id="4" name="Content Placeholder 3"/>
          <p:cNvPicPr>
            <a:picLocks noGrp="1" noChangeAspect="1"/>
          </p:cNvPicPr>
          <p:nvPr>
            <p:ph idx="1"/>
          </p:nvPr>
        </p:nvPicPr>
        <p:blipFill>
          <a:blip r:embed="rId3"/>
          <a:stretch>
            <a:fillRect/>
          </a:stretch>
        </p:blipFill>
        <p:spPr>
          <a:xfrm>
            <a:off x="830415" y="2084832"/>
            <a:ext cx="4655986" cy="4300153"/>
          </a:xfrm>
          <a:prstGeom prst="rect">
            <a:avLst/>
          </a:prstGeom>
        </p:spPr>
      </p:pic>
    </p:spTree>
    <p:extLst>
      <p:ext uri="{BB962C8B-B14F-4D97-AF65-F5344CB8AC3E}">
        <p14:creationId xmlns:p14="http://schemas.microsoft.com/office/powerpoint/2010/main" val="142724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Drupal accessibility pledge</a:t>
            </a:r>
            <a:endParaRPr lang="en-US" dirty="0"/>
          </a:p>
        </p:txBody>
      </p:sp>
      <p:sp>
        <p:nvSpPr>
          <p:cNvPr id="3" name="Content Placeholder 2"/>
          <p:cNvSpPr>
            <a:spLocks noGrp="1"/>
          </p:cNvSpPr>
          <p:nvPr>
            <p:ph idx="1"/>
          </p:nvPr>
        </p:nvSpPr>
        <p:spPr/>
        <p:txBody>
          <a:bodyPr/>
          <a:lstStyle/>
          <a:p>
            <a:r>
              <a:rPr lang="en-US" dirty="0" smtClean="0"/>
              <a:t>Look for:</a:t>
            </a:r>
          </a:p>
          <a:p>
            <a:endParaRPr lang="en-US" dirty="0"/>
          </a:p>
          <a:p>
            <a:r>
              <a:rPr lang="en-US" sz="4000" dirty="0" smtClean="0"/>
              <a:t>#</a:t>
            </a:r>
            <a:r>
              <a:rPr lang="en-US" sz="4000" dirty="0"/>
              <a:t>D8AX - Drupal 8 Accessibility </a:t>
            </a:r>
            <a:r>
              <a:rPr lang="en-US" sz="4000" dirty="0" err="1"/>
              <a:t>eXperience</a:t>
            </a:r>
            <a:r>
              <a:rPr lang="en-US" sz="4000" dirty="0"/>
              <a:t> (previously #D7AX)</a:t>
            </a:r>
          </a:p>
        </p:txBody>
      </p:sp>
    </p:spTree>
    <p:extLst>
      <p:ext uri="{BB962C8B-B14F-4D97-AF65-F5344CB8AC3E}">
        <p14:creationId xmlns:p14="http://schemas.microsoft.com/office/powerpoint/2010/main" val="74173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Compliance?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t>
            </a:r>
            <a:r>
              <a:rPr lang="en-US" dirty="0"/>
              <a:t>New Jersey Best Practices</a:t>
            </a:r>
          </a:p>
          <a:p>
            <a:pPr>
              <a:buFont typeface="Arial" panose="020B0604020202020204" pitchFamily="34" charset="0"/>
              <a:buChar char="•"/>
            </a:pPr>
            <a:r>
              <a:rPr lang="en-US" dirty="0" smtClean="0"/>
              <a:t> ADA, Section 508, World Wide Web Consortium </a:t>
            </a:r>
          </a:p>
          <a:p>
            <a:pPr>
              <a:buFont typeface="Arial" panose="020B0604020202020204" pitchFamily="34" charset="0"/>
              <a:buChar char="•"/>
            </a:pPr>
            <a:r>
              <a:rPr lang="en-US" dirty="0"/>
              <a:t> </a:t>
            </a:r>
            <a:r>
              <a:rPr lang="en-US" dirty="0" smtClean="0"/>
              <a:t>Making life better for your townspeople</a:t>
            </a:r>
            <a:endParaRPr lang="en-US" dirty="0"/>
          </a:p>
        </p:txBody>
      </p:sp>
    </p:spTree>
    <p:extLst>
      <p:ext uri="{BB962C8B-B14F-4D97-AF65-F5344CB8AC3E}">
        <p14:creationId xmlns:p14="http://schemas.microsoft.com/office/powerpoint/2010/main" val="121830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Accessibility Evaluation Tool: Nobody’s perfect</a:t>
            </a:r>
            <a:endParaRPr lang="en-US" dirty="0"/>
          </a:p>
        </p:txBody>
      </p:sp>
      <p:pic>
        <p:nvPicPr>
          <p:cNvPr id="4" name="Content Placeholder 3"/>
          <p:cNvPicPr>
            <a:picLocks noGrp="1" noChangeAspect="1"/>
          </p:cNvPicPr>
          <p:nvPr>
            <p:ph idx="1"/>
          </p:nvPr>
        </p:nvPicPr>
        <p:blipFill>
          <a:blip r:embed="rId3"/>
          <a:stretch>
            <a:fillRect/>
          </a:stretch>
        </p:blipFill>
        <p:spPr>
          <a:xfrm>
            <a:off x="1842249" y="2286000"/>
            <a:ext cx="8083640" cy="4022725"/>
          </a:xfrm>
          <a:prstGeom prst="rect">
            <a:avLst/>
          </a:prstGeom>
        </p:spPr>
      </p:pic>
    </p:spTree>
    <p:extLst>
      <p:ext uri="{BB962C8B-B14F-4D97-AF65-F5344CB8AC3E}">
        <p14:creationId xmlns:p14="http://schemas.microsoft.com/office/powerpoint/2010/main" val="416544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checks: Your current site</a:t>
            </a:r>
            <a:endParaRPr lang="en-US" dirty="0"/>
          </a:p>
        </p:txBody>
      </p:sp>
      <p:sp>
        <p:nvSpPr>
          <p:cNvPr id="4" name="Rectangle 1"/>
          <p:cNvSpPr>
            <a:spLocks noGrp="1" noChangeArrowheads="1"/>
          </p:cNvSpPr>
          <p:nvPr>
            <p:ph idx="1"/>
          </p:nvPr>
        </p:nvSpPr>
        <p:spPr bwMode="auto">
          <a:xfrm>
            <a:off x="1024128" y="2312521"/>
            <a:ext cx="10838358"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lang="en-US" altLang="en-US" sz="1800" dirty="0">
                <a:solidFill>
                  <a:srgbClr val="000000"/>
                </a:solidFill>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Check the HTML of all new webpages/Ask your developer. Make sure that accessible coding is used.</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Make sure that websites are designed so they can be displayed using the color and font settings of each visitor’s browser and operating system. </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If images are used, including photos, graphics, scanned images, or image maps, make sure to include a text equivalent, by adding “alt” tags or long descriptions, for each. </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If you use online forms and tables, make those elements accessible by labeling each control (including buttons, check boxes, drop-down menus, and text fields) with a descriptive HTML tag.</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When posting documents on the website, always ensure they are accessible </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versions.</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876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Plan</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AutoNum type="arabicPeriod"/>
            </a:pPr>
            <a:r>
              <a:rPr lang="en-US" dirty="0" smtClean="0"/>
              <a:t>Establish</a:t>
            </a:r>
            <a:r>
              <a:rPr lang="en-US" dirty="0"/>
              <a:t>, implement, and post online a policy that your webpages will be accessible </a:t>
            </a:r>
            <a:r>
              <a:rPr lang="en-US" dirty="0" smtClean="0"/>
              <a:t>and create </a:t>
            </a:r>
            <a:r>
              <a:rPr lang="en-US" dirty="0"/>
              <a:t>a process for implementation</a:t>
            </a:r>
            <a:r>
              <a:rPr lang="en-US" dirty="0" smtClean="0"/>
              <a:t>.</a:t>
            </a:r>
          </a:p>
          <a:p>
            <a:pPr marL="457200" indent="-457200">
              <a:buFont typeface="Tw Cen MT" panose="020B0602020104020603" pitchFamily="34" charset="0"/>
              <a:buAutoNum type="arabicPeriod"/>
            </a:pPr>
            <a:r>
              <a:rPr lang="en-US" dirty="0"/>
              <a:t>Ensure that all new and modified webpages and content are </a:t>
            </a:r>
            <a:r>
              <a:rPr lang="en-US" dirty="0" smtClean="0"/>
              <a:t>accessible (see </a:t>
            </a:r>
            <a:r>
              <a:rPr lang="en-US" dirty="0"/>
              <a:t>Q</a:t>
            </a:r>
            <a:r>
              <a:rPr lang="en-US" dirty="0" smtClean="0"/>
              <a:t>uick Check list).</a:t>
            </a:r>
          </a:p>
          <a:p>
            <a:pPr marL="457200" indent="-457200">
              <a:buFont typeface="Tw Cen MT" panose="020B0602020104020603" pitchFamily="34" charset="0"/>
              <a:buAutoNum type="arabicPeriod"/>
            </a:pPr>
            <a:r>
              <a:rPr lang="en-US" dirty="0" smtClean="0"/>
              <a:t>Plan to fix what’s broken</a:t>
            </a:r>
          </a:p>
          <a:p>
            <a:pPr marL="457200" indent="-457200">
              <a:buFont typeface="Tw Cen MT" panose="020B0602020104020603" pitchFamily="34" charset="0"/>
              <a:buAutoNum type="arabicPeriod"/>
            </a:pPr>
            <a:r>
              <a:rPr lang="en-US" dirty="0" smtClean="0"/>
              <a:t>Remember to keep updating accessible features as you update webpages.</a:t>
            </a:r>
          </a:p>
          <a:p>
            <a:pPr marL="457200" indent="-457200">
              <a:buFont typeface="Tw Cen MT" panose="020B0602020104020603" pitchFamily="34" charset="0"/>
              <a:buAutoNum type="arabicPeriod"/>
            </a:pPr>
            <a:r>
              <a:rPr lang="en-US" dirty="0" smtClean="0"/>
              <a:t>Train your people. </a:t>
            </a:r>
            <a:r>
              <a:rPr lang="en-US" dirty="0" smtClean="0">
                <a:hlinkClick r:id="rId3"/>
              </a:rPr>
              <a:t>www.ada.gov</a:t>
            </a:r>
            <a:endParaRPr lang="en-US" dirty="0" smtClean="0"/>
          </a:p>
          <a:p>
            <a:pPr marL="457200" indent="-457200">
              <a:buFont typeface="Tw Cen MT" panose="020B0602020104020603" pitchFamily="34" charset="0"/>
              <a:buAutoNum type="arabicPeriod"/>
            </a:pPr>
            <a:r>
              <a:rPr lang="en-US" dirty="0" smtClean="0"/>
              <a:t>Provide contact points for visitors on home page for those who can’t work with your site.</a:t>
            </a:r>
          </a:p>
          <a:p>
            <a:pPr marL="457200" indent="-457200">
              <a:buFont typeface="Tw Cen MT" panose="020B0602020104020603" pitchFamily="34" charset="0"/>
              <a:buAutoNum type="arabicPeriod"/>
            </a:pPr>
            <a:r>
              <a:rPr lang="en-US" dirty="0" smtClean="0"/>
              <a:t>Periodically enlist disability groups to test your pages.</a:t>
            </a:r>
          </a:p>
          <a:p>
            <a:pPr marL="457200" indent="-457200">
              <a:buFont typeface="Tw Cen MT" panose="020B0602020104020603" pitchFamily="34" charset="0"/>
              <a:buAutoNum type="arabicPeriod"/>
            </a:pPr>
            <a:r>
              <a:rPr lang="en-US" dirty="0" smtClean="0"/>
              <a:t>Don’t forget, there are people who don’t have access to computers. Keep the information available in other forms, too.</a:t>
            </a:r>
          </a:p>
          <a:p>
            <a:pPr marL="0" indent="0">
              <a:buNone/>
            </a:pPr>
            <a:endParaRPr lang="en-US" dirty="0"/>
          </a:p>
          <a:p>
            <a:pPr marL="457200" indent="-457200">
              <a:buAutoNum type="arabicPeriod"/>
            </a:pPr>
            <a:endParaRPr lang="en-US" dirty="0"/>
          </a:p>
        </p:txBody>
      </p:sp>
    </p:spTree>
    <p:extLst>
      <p:ext uri="{BB962C8B-B14F-4D97-AF65-F5344CB8AC3E}">
        <p14:creationId xmlns:p14="http://schemas.microsoft.com/office/powerpoint/2010/main" val="79880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024128" y="1767016"/>
            <a:ext cx="10504726" cy="4732638"/>
          </a:xfrm>
        </p:spPr>
        <p:txBody>
          <a:bodyPr>
            <a:normAutofit fontScale="92500"/>
          </a:bodyPr>
          <a:lstStyle/>
          <a:p>
            <a:pPr lvl="0">
              <a:buFont typeface="Wingdings" panose="05000000000000000000" pitchFamily="2" charset="2"/>
              <a:buChar char="Ø"/>
            </a:pPr>
            <a:r>
              <a:rPr lang="en-US" dirty="0" smtClean="0"/>
              <a:t> “</a:t>
            </a:r>
            <a:r>
              <a:rPr lang="en-US" u="sng" dirty="0">
                <a:hlinkClick r:id="rId3"/>
              </a:rPr>
              <a:t>Accessibility of State and Local Government Websites to People with Disabilities</a:t>
            </a:r>
            <a:r>
              <a:rPr lang="en-US" dirty="0"/>
              <a:t>,” a technical assistance document released by the Department of Justice in </a:t>
            </a:r>
            <a:r>
              <a:rPr lang="en-US" dirty="0" smtClean="0"/>
              <a:t>2003</a:t>
            </a:r>
            <a:endParaRPr lang="en-US" u="sng" dirty="0" smtClean="0">
              <a:hlinkClick r:id="rId4"/>
            </a:endParaRPr>
          </a:p>
          <a:p>
            <a:pPr lvl="0">
              <a:buFont typeface="Wingdings" panose="05000000000000000000" pitchFamily="2" charset="2"/>
              <a:buChar char="Ø"/>
            </a:pPr>
            <a:r>
              <a:rPr lang="en-US" u="sng" dirty="0" smtClean="0">
                <a:hlinkClick r:id="rId4"/>
              </a:rPr>
              <a:t> www.access-board.gov</a:t>
            </a:r>
            <a:r>
              <a:rPr lang="en-US" dirty="0"/>
              <a:t>, the website of the Architectural and Transportation Barriers Compliance Board (known as “the Access Board”), which establishes the standards used by the federal government to ensure that its electronic and information technology is accessible to people with disabilities; </a:t>
            </a:r>
          </a:p>
          <a:p>
            <a:pPr lvl="0">
              <a:buFont typeface="Wingdings" panose="05000000000000000000" pitchFamily="2" charset="2"/>
              <a:buChar char="Ø"/>
            </a:pPr>
            <a:r>
              <a:rPr lang="en-US" u="sng" dirty="0" smtClean="0">
                <a:hlinkClick r:id="rId5"/>
              </a:rPr>
              <a:t> www.section508.gov</a:t>
            </a:r>
            <a:r>
              <a:rPr lang="en-US" dirty="0"/>
              <a:t>, the website of the Federal Information Technology Accessibility Initiative; </a:t>
            </a:r>
          </a:p>
          <a:p>
            <a:pPr lvl="0">
              <a:buFont typeface="Wingdings" panose="05000000000000000000" pitchFamily="2" charset="2"/>
              <a:buChar char="Ø"/>
            </a:pPr>
            <a:r>
              <a:rPr lang="en-US" u="sng" dirty="0" smtClean="0">
                <a:hlinkClick r:id="rId6"/>
              </a:rPr>
              <a:t> www.ittatc.org</a:t>
            </a:r>
            <a:r>
              <a:rPr lang="en-US" dirty="0"/>
              <a:t>, the website of the Information Technology and Technical Assistance Training Center;</a:t>
            </a:r>
          </a:p>
          <a:p>
            <a:pPr lvl="0">
              <a:buFont typeface="Wingdings" panose="05000000000000000000" pitchFamily="2" charset="2"/>
              <a:buChar char="Ø"/>
            </a:pPr>
            <a:r>
              <a:rPr lang="en-US" u="sng" dirty="0" smtClean="0">
                <a:hlinkClick r:id="rId7"/>
              </a:rPr>
              <a:t> www.cast.org</a:t>
            </a:r>
            <a:r>
              <a:rPr lang="en-US" dirty="0"/>
              <a:t>, the website for the Center for Applied Special Technology, a nonprofit, educational organization working to expand educational opportunities for all, including individuals with disabilities, through technology; </a:t>
            </a:r>
          </a:p>
          <a:p>
            <a:pPr lvl="0">
              <a:buFont typeface="Wingdings" panose="05000000000000000000" pitchFamily="2" charset="2"/>
              <a:buChar char="Ø"/>
            </a:pPr>
            <a:r>
              <a:rPr lang="en-US" dirty="0" smtClean="0"/>
              <a:t> 1-800-949-4232 </a:t>
            </a:r>
            <a:r>
              <a:rPr lang="en-US" dirty="0"/>
              <a:t>(voice and TTY), the ADA and IT Technical Assistance Centers (</a:t>
            </a:r>
            <a:r>
              <a:rPr lang="en-US" u="sng" dirty="0">
                <a:hlinkClick r:id="rId8"/>
              </a:rPr>
              <a:t>www.dbtac.vcu.edu</a:t>
            </a:r>
            <a:r>
              <a:rPr lang="en-US" dirty="0"/>
              <a:t>).</a:t>
            </a:r>
          </a:p>
          <a:p>
            <a:endParaRPr lang="en-US" dirty="0"/>
          </a:p>
        </p:txBody>
      </p:sp>
    </p:spTree>
    <p:extLst>
      <p:ext uri="{BB962C8B-B14F-4D97-AF65-F5344CB8AC3E}">
        <p14:creationId xmlns:p14="http://schemas.microsoft.com/office/powerpoint/2010/main" val="28099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Requirements</a:t>
            </a:r>
            <a:endParaRPr lang="en-US" dirty="0"/>
          </a:p>
        </p:txBody>
      </p:sp>
      <p:sp>
        <p:nvSpPr>
          <p:cNvPr id="3" name="Content Placeholder 2"/>
          <p:cNvSpPr>
            <a:spLocks noGrp="1"/>
          </p:cNvSpPr>
          <p:nvPr>
            <p:ph idx="1"/>
          </p:nvPr>
        </p:nvSpPr>
        <p:spPr/>
        <p:txBody>
          <a:bodyPr/>
          <a:lstStyle/>
          <a:p>
            <a:r>
              <a:rPr lang="en-US" dirty="0" smtClean="0"/>
              <a:t>1. </a:t>
            </a:r>
            <a:r>
              <a:rPr lang="en-US" dirty="0"/>
              <a:t> E</a:t>
            </a:r>
            <a:r>
              <a:rPr lang="en-US" dirty="0" smtClean="0"/>
              <a:t>nsure </a:t>
            </a:r>
            <a:r>
              <a:rPr lang="en-US" dirty="0"/>
              <a:t>that government websites have accessible features for people with </a:t>
            </a:r>
            <a:r>
              <a:rPr lang="en-US" dirty="0" smtClean="0"/>
              <a:t>disabilities.</a:t>
            </a:r>
          </a:p>
          <a:p>
            <a:r>
              <a:rPr lang="en-US" dirty="0" smtClean="0"/>
              <a:t>2. Provide </a:t>
            </a:r>
            <a:r>
              <a:rPr lang="en-US" dirty="0"/>
              <a:t>an alternative accessible way for citizens to use the programs or services, such as a staffed telephone information line. </a:t>
            </a:r>
            <a:endParaRPr lang="en-US" dirty="0" smtClean="0"/>
          </a:p>
          <a:p>
            <a:endParaRPr lang="en-US" dirty="0" smtClean="0"/>
          </a:p>
          <a:p>
            <a:endParaRPr lang="en-US" dirty="0"/>
          </a:p>
        </p:txBody>
      </p:sp>
    </p:spTree>
    <p:extLst>
      <p:ext uri="{BB962C8B-B14F-4D97-AF65-F5344CB8AC3E}">
        <p14:creationId xmlns:p14="http://schemas.microsoft.com/office/powerpoint/2010/main" val="355006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Me? Yes, You!</a:t>
            </a:r>
            <a:endParaRPr lang="en-US" dirty="0"/>
          </a:p>
        </p:txBody>
      </p:sp>
      <p:sp>
        <p:nvSpPr>
          <p:cNvPr id="3" name="Content Placeholder 2"/>
          <p:cNvSpPr>
            <a:spLocks noGrp="1"/>
          </p:cNvSpPr>
          <p:nvPr>
            <p:ph idx="1"/>
          </p:nvPr>
        </p:nvSpPr>
        <p:spPr>
          <a:xfrm>
            <a:off x="1024128" y="2084832"/>
            <a:ext cx="9720073" cy="4476606"/>
          </a:xfrm>
        </p:spPr>
        <p:txBody>
          <a:bodyPr>
            <a:normAutofit fontScale="77500" lnSpcReduction="20000"/>
          </a:bodyPr>
          <a:lstStyle/>
          <a:p>
            <a:pPr lvl="0"/>
            <a:r>
              <a:rPr lang="en-US" b="1" dirty="0"/>
              <a:t>File Creators and Document Authors</a:t>
            </a:r>
            <a:r>
              <a:rPr lang="en-US" dirty="0"/>
              <a:t>- </a:t>
            </a:r>
            <a:r>
              <a:rPr lang="en-US" dirty="0" smtClean="0"/>
              <a:t>If you create files that may be distributed through email, posted online, or shared through another electronic format, you will want to know how to </a:t>
            </a:r>
            <a:r>
              <a:rPr lang="en-US" u="sng" dirty="0" smtClean="0">
                <a:hlinkClick r:id="rId3"/>
              </a:rPr>
              <a:t>make your files accessible</a:t>
            </a:r>
            <a:r>
              <a:rPr lang="en-US" dirty="0" smtClean="0"/>
              <a:t>.</a:t>
            </a:r>
          </a:p>
          <a:p>
            <a:pPr lvl="0"/>
            <a:r>
              <a:rPr lang="en-US" b="1" dirty="0" smtClean="0"/>
              <a:t>Supervisors</a:t>
            </a:r>
            <a:r>
              <a:rPr lang="en-US" dirty="0" smtClean="0"/>
              <a:t>- If you are responsible for managing staff, be sure they understand the importance of ensuring accessibility and have access to the </a:t>
            </a:r>
            <a:r>
              <a:rPr lang="en-US" u="sng" dirty="0" smtClean="0">
                <a:hlinkClick r:id="rId4"/>
              </a:rPr>
              <a:t>training</a:t>
            </a:r>
            <a:r>
              <a:rPr lang="en-US" dirty="0" smtClean="0"/>
              <a:t> that will allow them to fulfil their responsibility for 508 compliance.</a:t>
            </a:r>
          </a:p>
          <a:p>
            <a:pPr lvl="0"/>
            <a:r>
              <a:rPr lang="en-US" b="1" dirty="0" smtClean="0"/>
              <a:t>Web </a:t>
            </a:r>
            <a:r>
              <a:rPr lang="en-US" b="1" dirty="0"/>
              <a:t>Managers</a:t>
            </a:r>
            <a:r>
              <a:rPr lang="en-US" dirty="0"/>
              <a:t>- If you managing or developing a website, you will need to follow </a:t>
            </a:r>
            <a:r>
              <a:rPr lang="en-US" u="sng" dirty="0">
                <a:hlinkClick r:id="rId5"/>
              </a:rPr>
              <a:t>508 standards for web content</a:t>
            </a:r>
            <a:r>
              <a:rPr lang="en-US" dirty="0"/>
              <a:t> and monitor your </a:t>
            </a:r>
            <a:r>
              <a:rPr lang="en-US" u="sng" dirty="0">
                <a:hlinkClick r:id="rId6"/>
              </a:rPr>
              <a:t>508 leaderboard score</a:t>
            </a:r>
            <a:r>
              <a:rPr lang="en-US" dirty="0"/>
              <a:t>.</a:t>
            </a:r>
          </a:p>
          <a:p>
            <a:pPr lvl="0"/>
            <a:r>
              <a:rPr lang="en-US" b="1" dirty="0"/>
              <a:t>Project and Program Managers-</a:t>
            </a:r>
            <a:r>
              <a:rPr lang="en-US" dirty="0"/>
              <a:t> If you are responsible for planning a project or managing a program, remember to allow time for </a:t>
            </a:r>
            <a:r>
              <a:rPr lang="en-US" u="sng" dirty="0">
                <a:hlinkClick r:id="rId7"/>
              </a:rPr>
              <a:t>508 reviews and corrections</a:t>
            </a:r>
            <a:r>
              <a:rPr lang="en-US" dirty="0"/>
              <a:t>, if necessary.</a:t>
            </a:r>
          </a:p>
          <a:p>
            <a:pPr lvl="0"/>
            <a:r>
              <a:rPr lang="en-US" b="1" dirty="0"/>
              <a:t>Contract Officers-</a:t>
            </a:r>
            <a:r>
              <a:rPr lang="en-US" dirty="0"/>
              <a:t> If you write documentation for contracts, you should include the </a:t>
            </a:r>
            <a:r>
              <a:rPr lang="en-US" u="sng" dirty="0">
                <a:hlinkClick r:id="rId8"/>
              </a:rPr>
              <a:t>508 contracting language</a:t>
            </a:r>
            <a:r>
              <a:rPr lang="en-US" dirty="0"/>
              <a:t>, and ensure contractors submit 508 compliant deliverables.</a:t>
            </a:r>
          </a:p>
          <a:p>
            <a:pPr lvl="0"/>
            <a:r>
              <a:rPr lang="en-US" b="1" dirty="0"/>
              <a:t>Procurement Officers</a:t>
            </a:r>
            <a:r>
              <a:rPr lang="en-US" dirty="0"/>
              <a:t>-If you purchase software or equipment for your office, you must follow </a:t>
            </a:r>
            <a:r>
              <a:rPr lang="en-US" u="sng" dirty="0">
                <a:hlinkClick r:id="rId8"/>
              </a:rPr>
              <a:t>508 contracting requirements</a:t>
            </a:r>
            <a:r>
              <a:rPr lang="en-US" dirty="0"/>
              <a:t>.</a:t>
            </a:r>
          </a:p>
          <a:p>
            <a:pPr lvl="0"/>
            <a:r>
              <a:rPr lang="en-US" b="1" dirty="0"/>
              <a:t>Vendors</a:t>
            </a:r>
            <a:r>
              <a:rPr lang="en-US" dirty="0"/>
              <a:t>- If you do business with HHS for Information Technology products, you can reference our </a:t>
            </a:r>
            <a:r>
              <a:rPr lang="en-US" u="sng" dirty="0">
                <a:hlinkClick r:id="rId9"/>
              </a:rPr>
              <a:t>vendor information for product evaluation</a:t>
            </a:r>
            <a:r>
              <a:rPr lang="en-US" dirty="0"/>
              <a:t>.</a:t>
            </a:r>
          </a:p>
          <a:p>
            <a:pPr marL="0" indent="0">
              <a:buNone/>
            </a:pPr>
            <a:r>
              <a:rPr lang="en-US" dirty="0" smtClean="0"/>
              <a:t>https</a:t>
            </a:r>
            <a:r>
              <a:rPr lang="en-US" dirty="0"/>
              <a:t>://www.hhs.gov/web/section-508/who-is-responsible-for-508-compliance/index.html</a:t>
            </a:r>
          </a:p>
        </p:txBody>
      </p:sp>
    </p:spTree>
    <p:extLst>
      <p:ext uri="{BB962C8B-B14F-4D97-AF65-F5344CB8AC3E}">
        <p14:creationId xmlns:p14="http://schemas.microsoft.com/office/powerpoint/2010/main" val="341225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 Best Practices for Websites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Municipal Websites must post: </a:t>
            </a:r>
          </a:p>
          <a:p>
            <a:pPr>
              <a:buFont typeface="Arial" panose="020B0604020202020204" pitchFamily="34" charset="0"/>
              <a:buChar char="•"/>
            </a:pPr>
            <a:r>
              <a:rPr lang="en-US" dirty="0" smtClean="0"/>
              <a:t> Past </a:t>
            </a:r>
            <a:r>
              <a:rPr lang="en-US" dirty="0"/>
              <a:t>3 years adopted budgets</a:t>
            </a:r>
          </a:p>
          <a:p>
            <a:pPr>
              <a:buFont typeface="Arial" panose="020B0604020202020204" pitchFamily="34" charset="0"/>
              <a:buChar char="•"/>
            </a:pPr>
            <a:r>
              <a:rPr lang="en-US" dirty="0" smtClean="0"/>
              <a:t> Current </a:t>
            </a:r>
            <a:r>
              <a:rPr lang="en-US" dirty="0"/>
              <a:t>years proposed budget</a:t>
            </a:r>
          </a:p>
          <a:p>
            <a:pPr lvl="0">
              <a:buFont typeface="Arial" panose="020B0604020202020204" pitchFamily="34" charset="0"/>
              <a:buChar char="•"/>
            </a:pPr>
            <a:r>
              <a:rPr lang="en-US" dirty="0" smtClean="0"/>
              <a:t> Including </a:t>
            </a:r>
            <a:r>
              <a:rPr lang="en-US" dirty="0"/>
              <a:t>the full adopted budget for the current year when approved by the governing body</a:t>
            </a:r>
          </a:p>
          <a:p>
            <a:pPr>
              <a:buFont typeface="Arial" panose="020B0604020202020204" pitchFamily="34" charset="0"/>
              <a:buChar char="•"/>
            </a:pPr>
            <a:r>
              <a:rPr lang="en-US" dirty="0" smtClean="0"/>
              <a:t> Most </a:t>
            </a:r>
            <a:r>
              <a:rPr lang="en-US" dirty="0"/>
              <a:t>recent annual financial statement and audits</a:t>
            </a:r>
          </a:p>
          <a:p>
            <a:pPr>
              <a:buFont typeface="Arial" panose="020B0604020202020204" pitchFamily="34" charset="0"/>
              <a:buChar char="•"/>
            </a:pPr>
            <a:r>
              <a:rPr lang="en-US" dirty="0" smtClean="0"/>
              <a:t> Notifications </a:t>
            </a:r>
            <a:r>
              <a:rPr lang="en-US" dirty="0"/>
              <a:t>for solicitation of bids and RFPs</a:t>
            </a:r>
          </a:p>
          <a:p>
            <a:pPr>
              <a:buFont typeface="Arial" panose="020B0604020202020204" pitchFamily="34" charset="0"/>
              <a:buChar char="•"/>
            </a:pPr>
            <a:r>
              <a:rPr lang="en-US" dirty="0" smtClean="0"/>
              <a:t> Meeting </a:t>
            </a:r>
            <a:r>
              <a:rPr lang="en-US" dirty="0"/>
              <a:t>Dates</a:t>
            </a:r>
          </a:p>
          <a:p>
            <a:pPr>
              <a:buFont typeface="Arial" panose="020B0604020202020204" pitchFamily="34" charset="0"/>
              <a:buChar char="•"/>
            </a:pPr>
            <a:r>
              <a:rPr lang="en-US" dirty="0" smtClean="0"/>
              <a:t> Minutes </a:t>
            </a:r>
            <a:r>
              <a:rPr lang="en-US" dirty="0"/>
              <a:t>&amp; Agenda for:</a:t>
            </a:r>
          </a:p>
          <a:p>
            <a:pPr lvl="1"/>
            <a:r>
              <a:rPr lang="en-US" dirty="0"/>
              <a:t>Governing body</a:t>
            </a:r>
          </a:p>
          <a:p>
            <a:pPr lvl="1"/>
            <a:r>
              <a:rPr lang="en-US" dirty="0"/>
              <a:t>Planning board</a:t>
            </a:r>
          </a:p>
          <a:p>
            <a:pPr lvl="1"/>
            <a:r>
              <a:rPr lang="en-US" dirty="0"/>
              <a:t>Board of adjustment</a:t>
            </a:r>
          </a:p>
          <a:p>
            <a:pPr lvl="1"/>
            <a:r>
              <a:rPr lang="en-US" dirty="0"/>
              <a:t>All commissions </a:t>
            </a:r>
          </a:p>
          <a:p>
            <a:endParaRPr lang="en-US" dirty="0"/>
          </a:p>
        </p:txBody>
      </p:sp>
    </p:spTree>
    <p:extLst>
      <p:ext uri="{BB962C8B-B14F-4D97-AF65-F5344CB8AC3E}">
        <p14:creationId xmlns:p14="http://schemas.microsoft.com/office/powerpoint/2010/main" val="42165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else should we Comply?</a:t>
            </a:r>
            <a:endParaRPr lang="en-US" dirty="0"/>
          </a:p>
        </p:txBody>
      </p:sp>
      <p:sp>
        <p:nvSpPr>
          <p:cNvPr id="3" name="Content Placeholder 2"/>
          <p:cNvSpPr>
            <a:spLocks noGrp="1"/>
          </p:cNvSpPr>
          <p:nvPr>
            <p:ph idx="1"/>
          </p:nvPr>
        </p:nvSpPr>
        <p:spPr/>
        <p:txBody>
          <a:bodyPr/>
          <a:lstStyle/>
          <a:p>
            <a:r>
              <a:rPr lang="en-US" dirty="0" smtClean="0"/>
              <a:t>It’s </a:t>
            </a:r>
            <a:r>
              <a:rPr lang="en-US" dirty="0"/>
              <a:t>the right thing to </a:t>
            </a:r>
            <a:r>
              <a:rPr lang="en-US" dirty="0" smtClean="0"/>
              <a:t>do!</a:t>
            </a:r>
            <a:endParaRPr lang="en-US" dirty="0"/>
          </a:p>
          <a:p>
            <a:r>
              <a:rPr lang="en-US" dirty="0"/>
              <a:t>6.4 million people in the United States have a visual disability.</a:t>
            </a:r>
          </a:p>
          <a:p>
            <a:r>
              <a:rPr lang="en-US" dirty="0"/>
              <a:t>10.5 million people in United States population have a hearing disability.</a:t>
            </a:r>
          </a:p>
          <a:p>
            <a:r>
              <a:rPr lang="en-US" dirty="0"/>
              <a:t>20.9 million people in United States population have a ambulatory disability.</a:t>
            </a:r>
          </a:p>
          <a:p>
            <a:r>
              <a:rPr lang="en-US" dirty="0"/>
              <a:t>14.8 million people in United States population have a cognitive disability.</a:t>
            </a:r>
          </a:p>
          <a:p>
            <a:r>
              <a:rPr lang="en-US" dirty="0"/>
              <a:t>That means that, on average, 13.2 million people in the United States have at least one disability that Section 508 is meant to help with</a:t>
            </a:r>
          </a:p>
          <a:p>
            <a:r>
              <a:rPr lang="en-US" dirty="0"/>
              <a:t>www.hhs.gov/web/section-508/why-comply/index.html</a:t>
            </a:r>
          </a:p>
        </p:txBody>
      </p:sp>
    </p:spTree>
    <p:extLst>
      <p:ext uri="{BB962C8B-B14F-4D97-AF65-F5344CB8AC3E}">
        <p14:creationId xmlns:p14="http://schemas.microsoft.com/office/powerpoint/2010/main" val="48256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Compliance</a:t>
            </a:r>
            <a:endParaRPr lang="en-US" dirty="0"/>
          </a:p>
        </p:txBody>
      </p:sp>
      <p:sp>
        <p:nvSpPr>
          <p:cNvPr id="3" name="Content Placeholder 2"/>
          <p:cNvSpPr>
            <a:spLocks noGrp="1"/>
          </p:cNvSpPr>
          <p:nvPr>
            <p:ph idx="1"/>
          </p:nvPr>
        </p:nvSpPr>
        <p:spPr/>
        <p:txBody>
          <a:bodyPr/>
          <a:lstStyle/>
          <a:p>
            <a:r>
              <a:rPr lang="en-US" dirty="0"/>
              <a:t>The Americans with Disabilities Act (ADA) and, if the government entities receive federal funding, the Rehabilitation Act of 1973 generally require that state and local governments provide qualified individuals with disabilities equal access to their programs, services, or activities unless doing so would fundamentally alter the nature of their programs, services, or activities or would impose an undue burden.</a:t>
            </a:r>
          </a:p>
        </p:txBody>
      </p:sp>
    </p:spTree>
    <p:extLst>
      <p:ext uri="{BB962C8B-B14F-4D97-AF65-F5344CB8AC3E}">
        <p14:creationId xmlns:p14="http://schemas.microsoft.com/office/powerpoint/2010/main" val="83526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508</a:t>
            </a:r>
            <a:endParaRPr lang="en-US" dirty="0"/>
          </a:p>
        </p:txBody>
      </p:sp>
      <p:sp>
        <p:nvSpPr>
          <p:cNvPr id="3" name="Content Placeholder 2"/>
          <p:cNvSpPr>
            <a:spLocks noGrp="1"/>
          </p:cNvSpPr>
          <p:nvPr>
            <p:ph idx="1"/>
          </p:nvPr>
        </p:nvSpPr>
        <p:spPr/>
        <p:txBody>
          <a:bodyPr/>
          <a:lstStyle/>
          <a:p>
            <a:r>
              <a:rPr lang="en-US" dirty="0"/>
              <a:t>Section 508 requires that all website content be accessible to people with disabilities. This applies to Web applications, Web pages and all attached files on the intranet, as well as, internet.</a:t>
            </a:r>
          </a:p>
          <a:p>
            <a:r>
              <a:rPr lang="en-US" dirty="0"/>
              <a:t>In 1998, Congress amended the Rehabilitation Act of 1973 to require Federal agencies to make their electronic and information technology (EIT) accessible to people with disabilities. The law (</a:t>
            </a:r>
            <a:r>
              <a:rPr lang="en-US" u="sng" dirty="0">
                <a:hlinkClick r:id="rId3"/>
              </a:rPr>
              <a:t>29 U.S.C § 794 (d)</a:t>
            </a:r>
            <a:r>
              <a:rPr lang="en-US" dirty="0"/>
              <a:t>) applies to all Federal agencies when they develop, procure, maintain, or use electronic and information technology. Under Section 508, agencies must give disabled employees and members of the public access to information comparable to the access available to others.</a:t>
            </a:r>
          </a:p>
          <a:p>
            <a:endParaRPr lang="en-US" dirty="0"/>
          </a:p>
        </p:txBody>
      </p:sp>
    </p:spTree>
    <p:extLst>
      <p:ext uri="{BB962C8B-B14F-4D97-AF65-F5344CB8AC3E}">
        <p14:creationId xmlns:p14="http://schemas.microsoft.com/office/powerpoint/2010/main" val="56625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W3C’s WCAG 2.1</a:t>
            </a:r>
            <a:endParaRPr lang="en-US" dirty="0"/>
          </a:p>
        </p:txBody>
      </p:sp>
      <p:sp>
        <p:nvSpPr>
          <p:cNvPr id="3" name="Content Placeholder 2"/>
          <p:cNvSpPr>
            <a:spLocks noGrp="1"/>
          </p:cNvSpPr>
          <p:nvPr>
            <p:ph idx="1"/>
          </p:nvPr>
        </p:nvSpPr>
        <p:spPr/>
        <p:txBody>
          <a:bodyPr/>
          <a:lstStyle/>
          <a:p>
            <a:r>
              <a:rPr lang="en-US" dirty="0" smtClean="0"/>
              <a:t>The </a:t>
            </a:r>
            <a:r>
              <a:rPr lang="en-US" dirty="0"/>
              <a:t>World Wide Web Consortium (W3C) is an international community that develops open </a:t>
            </a:r>
            <a:r>
              <a:rPr lang="en-US" dirty="0">
                <a:hlinkClick r:id="rId3"/>
              </a:rPr>
              <a:t>standards</a:t>
            </a:r>
            <a:r>
              <a:rPr lang="en-US" dirty="0"/>
              <a:t> to ensure the long-term growth of the Web.</a:t>
            </a:r>
          </a:p>
          <a:p>
            <a:r>
              <a:rPr lang="en-US" dirty="0" smtClean="0"/>
              <a:t>WCAG: Web Content Accessibility Guidelines 2.1 (current edition)</a:t>
            </a:r>
          </a:p>
          <a:p>
            <a:pPr lvl="1"/>
            <a:r>
              <a:rPr lang="en-US" dirty="0" smtClean="0"/>
              <a:t>4 principles	</a:t>
            </a:r>
          </a:p>
          <a:p>
            <a:pPr lvl="2"/>
            <a:r>
              <a:rPr lang="en-US" dirty="0" smtClean="0"/>
              <a:t>Perceivable</a:t>
            </a:r>
          </a:p>
          <a:p>
            <a:pPr lvl="2"/>
            <a:r>
              <a:rPr lang="en-US" dirty="0" smtClean="0"/>
              <a:t>Operable</a:t>
            </a:r>
          </a:p>
          <a:p>
            <a:pPr lvl="2"/>
            <a:r>
              <a:rPr lang="en-US" dirty="0" smtClean="0"/>
              <a:t>Understandable</a:t>
            </a:r>
          </a:p>
          <a:p>
            <a:pPr lvl="2"/>
            <a:r>
              <a:rPr lang="en-US" dirty="0" smtClean="0"/>
              <a:t>Robust</a:t>
            </a:r>
          </a:p>
          <a:p>
            <a:endParaRPr lang="en-US" dirty="0"/>
          </a:p>
        </p:txBody>
      </p:sp>
    </p:spTree>
    <p:extLst>
      <p:ext uri="{BB962C8B-B14F-4D97-AF65-F5344CB8AC3E}">
        <p14:creationId xmlns:p14="http://schemas.microsoft.com/office/powerpoint/2010/main" val="1801013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553</TotalTime>
  <Words>1159</Words>
  <Application>Microsoft Office PowerPoint</Application>
  <PresentationFormat>Widescreen</PresentationFormat>
  <Paragraphs>138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Times New Roman</vt:lpstr>
      <vt:lpstr>Tw Cen MT</vt:lpstr>
      <vt:lpstr>Tw Cen MT Condensed</vt:lpstr>
      <vt:lpstr>Wingdings</vt:lpstr>
      <vt:lpstr>Wingdings 3</vt:lpstr>
      <vt:lpstr>Integral</vt:lpstr>
      <vt:lpstr>Best Practices for  Municipal Websites</vt:lpstr>
      <vt:lpstr>What’s Compliance?</vt:lpstr>
      <vt:lpstr>Meeting Requirements</vt:lpstr>
      <vt:lpstr>Who, Me? Yes, You!</vt:lpstr>
      <vt:lpstr>DCA Best Practices for Websites</vt:lpstr>
      <vt:lpstr>Why else should we Comply?</vt:lpstr>
      <vt:lpstr>ADA Compliance</vt:lpstr>
      <vt:lpstr>Section 508</vt:lpstr>
      <vt:lpstr>W3C’s WCAG 2.1</vt:lpstr>
      <vt:lpstr>Problem/Solution #1 Unidentified images</vt:lpstr>
      <vt:lpstr>Problem/Solution #2 Accessible Forms</vt:lpstr>
      <vt:lpstr>Problem/Solution #3 Colors &amp; Fonts</vt:lpstr>
      <vt:lpstr>User Needs: Text</vt:lpstr>
      <vt:lpstr>Problem/Solution #4 Audio/Visual</vt:lpstr>
      <vt:lpstr>SO how’s your site?</vt:lpstr>
      <vt:lpstr>When in doubt, check it out!</vt:lpstr>
      <vt:lpstr>ADA Compliance in-site checker</vt:lpstr>
      <vt:lpstr>Word Press Plug In Options</vt:lpstr>
      <vt:lpstr>Drupal accessibility pledge</vt:lpstr>
      <vt:lpstr>Website Accessibility Evaluation Tool: Nobody’s perfect</vt:lpstr>
      <vt:lpstr>Quick checks: Your current site</vt:lpstr>
      <vt:lpstr>Developing a Plan</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Municipal Websites</dc:title>
  <dc:creator>Amy Spiezio</dc:creator>
  <cp:lastModifiedBy>Amy Spiezio</cp:lastModifiedBy>
  <cp:revision>26</cp:revision>
  <cp:lastPrinted>2018-11-12T17:16:48Z</cp:lastPrinted>
  <dcterms:created xsi:type="dcterms:W3CDTF">2018-11-08T20:39:15Z</dcterms:created>
  <dcterms:modified xsi:type="dcterms:W3CDTF">2018-11-12T21:25:33Z</dcterms:modified>
</cp:coreProperties>
</file>