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8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  <p:sldMasterId id="2147483674" r:id="rId6"/>
  </p:sldMasterIdLst>
  <p:notesMasterIdLst>
    <p:notesMasterId r:id="rId17"/>
  </p:notesMasterIdLst>
  <p:sldIdLst>
    <p:sldId id="257" r:id="rId7"/>
    <p:sldId id="2145705919" r:id="rId8"/>
    <p:sldId id="2145705921" r:id="rId9"/>
    <p:sldId id="2145705872" r:id="rId10"/>
    <p:sldId id="2145705907" r:id="rId11"/>
    <p:sldId id="2145705923" r:id="rId12"/>
    <p:sldId id="2145705920" r:id="rId13"/>
    <p:sldId id="2145705910" r:id="rId14"/>
    <p:sldId id="2145705924" r:id="rId15"/>
    <p:sldId id="214570592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1E0CDA-12C2-BD68-7B43-7CF365E91A0F}" v="2" dt="2025-03-03T16:31:56.993"/>
    <p1510:client id="{C3BE2088-A73D-AC27-9052-C9CB5D4A78EA}" v="14" dt="2025-03-03T16:29:09.3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07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customXml" Target="../customXml/item4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AF887-70A6-403F-A767-FD3FFD31611C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8E79F-853A-48B6-9233-8E5F4574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89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E8391B-3023-4E9E-9F52-56487EDDE7E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4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9727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425F09-345A-4A69-B45D-2BA2608EAF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7569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425F09-345A-4A69-B45D-2BA2608EAF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3696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425F09-345A-4A69-B45D-2BA2608EAF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908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7CDA6-3A63-4EF9-90A8-3F248CC7E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868362"/>
            <a:ext cx="5690616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AA0ADA-DA76-4DE0-BB33-B60AF7A4D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7610856" cy="1345563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5D77B-454D-416B-A3A7-1A57D54B1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F7B26-CD02-463C-9DF2-A15349D29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78-369A-4A83-91BE-CE1CDBA0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76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FCA7-949F-4A5A-8C4A-0F2EF13F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D89E1-880E-455E-BEC0-5ABDEE6066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/>
              <a:t>ZE MHDV Ecosystem Strategy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4CF57-DFBC-4C3A-96B7-ED6758B19D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NJEDA">
            <a:extLst>
              <a:ext uri="{FF2B5EF4-FFF2-40B4-BE49-F238E27FC236}">
                <a16:creationId xmlns:a16="http://schemas.microsoft.com/office/drawing/2014/main" id="{8B9F901E-1767-4CF4-98B5-9D23880C91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83" y="6381765"/>
            <a:ext cx="941832" cy="315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856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rac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24165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146A7-DCB0-437C-8D84-39FD72EE0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6043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D528D-A658-44E1-900D-B660046EA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574" y="586596"/>
            <a:ext cx="11294853" cy="3485072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4350C-7EC5-4DFF-9241-DC176CEE4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573" y="4071668"/>
            <a:ext cx="11294853" cy="664234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FEEB6-7920-4B3B-9012-1B4162FF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8573" y="4856875"/>
            <a:ext cx="320040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05B64A-2893-4258-A6D5-547CCD3FD8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5092" r="59101" b="14778"/>
          <a:stretch/>
        </p:blipFill>
        <p:spPr>
          <a:xfrm>
            <a:off x="9383093" y="5633049"/>
            <a:ext cx="2360333" cy="938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A2273B-7FA8-4C98-B497-09F9D54BEB32}"/>
              </a:ext>
            </a:extLst>
          </p:cNvPr>
          <p:cNvSpPr/>
          <p:nvPr userDrawn="1"/>
        </p:nvSpPr>
        <p:spPr>
          <a:xfrm>
            <a:off x="448573" y="4735902"/>
            <a:ext cx="11294853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3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DDA6-1F05-4C37-BD6E-8A68553D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86001-C6A9-4BA3-98DF-8E0AE02CC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19" y="1311216"/>
            <a:ext cx="11611155" cy="612476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accent5"/>
                </a:solidFill>
              </a:defRPr>
            </a:lvl1pPr>
            <a:lvl2pPr marL="233363" indent="-120650">
              <a:defRPr sz="1400">
                <a:solidFill>
                  <a:schemeClr val="accent5"/>
                </a:solidFill>
              </a:defRPr>
            </a:lvl2pPr>
            <a:lvl3pPr marL="344488" indent="-111125">
              <a:defRPr sz="1400">
                <a:solidFill>
                  <a:schemeClr val="accent5"/>
                </a:solidFill>
              </a:defRPr>
            </a:lvl3pPr>
            <a:lvl4pPr>
              <a:defRPr sz="1400">
                <a:solidFill>
                  <a:schemeClr val="accent5"/>
                </a:solidFill>
              </a:defRPr>
            </a:lvl4pPr>
            <a:lvl5pPr>
              <a:defRPr sz="14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AAC5E-8C0F-46D6-B0C1-6E5ACE467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81819" y="6356350"/>
            <a:ext cx="9842738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95006-0459-4254-A52F-F72A71139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20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DDA6-1F05-4C37-BD6E-8A68553D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86001-C6A9-4BA3-98DF-8E0AE02C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112713" indent="-112713">
              <a:defRPr sz="1400">
                <a:solidFill>
                  <a:schemeClr val="accent5"/>
                </a:solidFill>
              </a:defRPr>
            </a:lvl1pPr>
            <a:lvl2pPr marL="233363" indent="-120650">
              <a:defRPr sz="1400">
                <a:solidFill>
                  <a:schemeClr val="accent5"/>
                </a:solidFill>
              </a:defRPr>
            </a:lvl2pPr>
            <a:lvl3pPr marL="344488" indent="-111125">
              <a:defRPr sz="1400">
                <a:solidFill>
                  <a:schemeClr val="accent5"/>
                </a:solidFill>
              </a:defRPr>
            </a:lvl3pPr>
            <a:lvl4pPr>
              <a:defRPr sz="1400">
                <a:solidFill>
                  <a:schemeClr val="accent5"/>
                </a:solidFill>
              </a:defRPr>
            </a:lvl4pPr>
            <a:lvl5pPr>
              <a:defRPr sz="14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AAC5E-8C0F-46D6-B0C1-6E5ACE467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90445" y="6356350"/>
            <a:ext cx="9834112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95006-0459-4254-A52F-F72A71139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913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DDA6-1F05-4C37-BD6E-8A68553D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86001-C6A9-4BA3-98DF-8E0AE02CC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19" y="1311215"/>
            <a:ext cx="5739441" cy="4908430"/>
          </a:xfrm>
        </p:spPr>
        <p:txBody>
          <a:bodyPr>
            <a:noAutofit/>
          </a:bodyPr>
          <a:lstStyle>
            <a:lvl1pPr marL="112713" indent="-112713">
              <a:defRPr sz="1400">
                <a:solidFill>
                  <a:schemeClr val="accent5"/>
                </a:solidFill>
              </a:defRPr>
            </a:lvl1pPr>
            <a:lvl2pPr marL="233363" indent="-120650">
              <a:defRPr sz="1400">
                <a:solidFill>
                  <a:schemeClr val="accent5"/>
                </a:solidFill>
              </a:defRPr>
            </a:lvl2pPr>
            <a:lvl3pPr marL="344488" indent="-111125">
              <a:defRPr sz="1400">
                <a:solidFill>
                  <a:schemeClr val="accent5"/>
                </a:solidFill>
              </a:defRPr>
            </a:lvl3pPr>
            <a:lvl4pPr>
              <a:defRPr sz="1400">
                <a:solidFill>
                  <a:schemeClr val="accent5"/>
                </a:solidFill>
              </a:defRPr>
            </a:lvl4pPr>
            <a:lvl5pPr>
              <a:defRPr sz="14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AAC5E-8C0F-46D6-B0C1-6E5ACE467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81820" y="6356350"/>
            <a:ext cx="9842738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95006-0459-4254-A52F-F72A71139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F3DAFCE-DA6F-4920-A053-F533C08606C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0" y="1311215"/>
            <a:ext cx="5782574" cy="4908430"/>
          </a:xfrm>
        </p:spPr>
        <p:txBody>
          <a:bodyPr>
            <a:noAutofit/>
          </a:bodyPr>
          <a:lstStyle>
            <a:lvl1pPr marL="112713" indent="-112713">
              <a:defRPr sz="1400">
                <a:solidFill>
                  <a:schemeClr val="accent5"/>
                </a:solidFill>
              </a:defRPr>
            </a:lvl1pPr>
            <a:lvl2pPr marL="233363" indent="-120650">
              <a:defRPr sz="1400">
                <a:solidFill>
                  <a:schemeClr val="accent5"/>
                </a:solidFill>
              </a:defRPr>
            </a:lvl2pPr>
            <a:lvl3pPr marL="344488" indent="-111125">
              <a:defRPr sz="1400">
                <a:solidFill>
                  <a:schemeClr val="accent5"/>
                </a:solidFill>
              </a:defRPr>
            </a:lvl3pPr>
            <a:lvl4pPr>
              <a:defRPr sz="1400">
                <a:solidFill>
                  <a:schemeClr val="accent5"/>
                </a:solidFill>
              </a:defRPr>
            </a:lvl4pPr>
            <a:lvl5pPr>
              <a:defRPr sz="14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1500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79A0DA-F06A-457F-B23E-45EA0A133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625CA-F26E-46B6-9DF7-4FC0A0B43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CFC9-E82B-4944-A120-443CA75A4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66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FCA7-949F-4A5A-8C4A-0F2EF13F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D89E1-880E-455E-BEC0-5ABDEE6066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4CF57-DFBC-4C3A-96B7-ED6758B19D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NJEDA">
            <a:extLst>
              <a:ext uri="{FF2B5EF4-FFF2-40B4-BE49-F238E27FC236}">
                <a16:creationId xmlns:a16="http://schemas.microsoft.com/office/drawing/2014/main" id="{8B9F901E-1767-4CF4-98B5-9D23880C91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83" y="6381765"/>
            <a:ext cx="941832" cy="315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7894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FCA7-949F-4A5A-8C4A-0F2EF13F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D89E1-880E-455E-BEC0-5ABDEE6066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4CF57-DFBC-4C3A-96B7-ED6758B19D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NJEDA">
            <a:extLst>
              <a:ext uri="{FF2B5EF4-FFF2-40B4-BE49-F238E27FC236}">
                <a16:creationId xmlns:a16="http://schemas.microsoft.com/office/drawing/2014/main" id="{8B9F901E-1767-4CF4-98B5-9D23880C91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83" y="6381765"/>
            <a:ext cx="941832" cy="315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463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39065-E044-493E-8F1C-811986567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4978D-33BA-403D-8FC3-C47546E6D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3105A3-A6FF-4549-A36D-69173C5D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78-369A-4A83-91BE-CE1CDBA0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0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FCA7-949F-4A5A-8C4A-0F2EF13F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D89E1-880E-455E-BEC0-5ABDEE6066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4CF57-DFBC-4C3A-96B7-ED6758B19D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NJEDA">
            <a:extLst>
              <a:ext uri="{FF2B5EF4-FFF2-40B4-BE49-F238E27FC236}">
                <a16:creationId xmlns:a16="http://schemas.microsoft.com/office/drawing/2014/main" id="{8B9F901E-1767-4CF4-98B5-9D23880C91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83" y="6381765"/>
            <a:ext cx="941832" cy="315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068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rac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6924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146A7-DCB0-437C-8D84-39FD72EE0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D528D-A658-44E1-900D-B660046EA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574" y="586596"/>
            <a:ext cx="11294853" cy="3485072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4350C-7EC5-4DFF-9241-DC176CEE4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573" y="4071668"/>
            <a:ext cx="11294853" cy="664234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FEEB6-7920-4B3B-9012-1B4162FF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8573" y="4856875"/>
            <a:ext cx="320040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05B64A-2893-4258-A6D5-547CCD3FD8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5092" r="59101" b="14778"/>
          <a:stretch/>
        </p:blipFill>
        <p:spPr>
          <a:xfrm>
            <a:off x="9383093" y="5633049"/>
            <a:ext cx="2360333" cy="938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A2273B-7FA8-4C98-B497-09F9D54BEB32}"/>
              </a:ext>
            </a:extLst>
          </p:cNvPr>
          <p:cNvSpPr/>
          <p:nvPr userDrawn="1"/>
        </p:nvSpPr>
        <p:spPr>
          <a:xfrm>
            <a:off x="448573" y="4735902"/>
            <a:ext cx="11294853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2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DDA6-1F05-4C37-BD6E-8A68553D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86001-C6A9-4BA3-98DF-8E0AE02CC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19" y="1311216"/>
            <a:ext cx="11611155" cy="612476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accent5"/>
                </a:solidFill>
              </a:defRPr>
            </a:lvl1pPr>
            <a:lvl2pPr marL="233363" indent="-120650">
              <a:defRPr sz="1400">
                <a:solidFill>
                  <a:schemeClr val="accent5"/>
                </a:solidFill>
              </a:defRPr>
            </a:lvl2pPr>
            <a:lvl3pPr marL="344488" indent="-111125">
              <a:defRPr sz="1400">
                <a:solidFill>
                  <a:schemeClr val="accent5"/>
                </a:solidFill>
              </a:defRPr>
            </a:lvl3pPr>
            <a:lvl4pPr>
              <a:defRPr sz="1400">
                <a:solidFill>
                  <a:schemeClr val="accent5"/>
                </a:solidFill>
              </a:defRPr>
            </a:lvl4pPr>
            <a:lvl5pPr>
              <a:defRPr sz="14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AAC5E-8C0F-46D6-B0C1-6E5ACE467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81819" y="6356350"/>
            <a:ext cx="9842738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pl-PL"/>
              <a:t>ZE MHDV Ecosystem Strategy 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95006-0459-4254-A52F-F72A71139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60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DDA6-1F05-4C37-BD6E-8A68553D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86001-C6A9-4BA3-98DF-8E0AE02C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112713" indent="-112713">
              <a:defRPr sz="1400">
                <a:solidFill>
                  <a:schemeClr val="accent5"/>
                </a:solidFill>
              </a:defRPr>
            </a:lvl1pPr>
            <a:lvl2pPr marL="233363" indent="-120650">
              <a:defRPr sz="1400">
                <a:solidFill>
                  <a:schemeClr val="accent5"/>
                </a:solidFill>
              </a:defRPr>
            </a:lvl2pPr>
            <a:lvl3pPr marL="344488" indent="-111125">
              <a:defRPr sz="1400">
                <a:solidFill>
                  <a:schemeClr val="accent5"/>
                </a:solidFill>
              </a:defRPr>
            </a:lvl3pPr>
            <a:lvl4pPr>
              <a:defRPr sz="1400">
                <a:solidFill>
                  <a:schemeClr val="accent5"/>
                </a:solidFill>
              </a:defRPr>
            </a:lvl4pPr>
            <a:lvl5pPr>
              <a:defRPr sz="14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AAC5E-8C0F-46D6-B0C1-6E5ACE467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90445" y="6356350"/>
            <a:ext cx="9834112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pl-PL"/>
              <a:t>ZE MHDV Ecosystem Strategy 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95006-0459-4254-A52F-F72A71139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DDA6-1F05-4C37-BD6E-8A68553D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86001-C6A9-4BA3-98DF-8E0AE02CC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19" y="1311215"/>
            <a:ext cx="5739441" cy="4908430"/>
          </a:xfrm>
        </p:spPr>
        <p:txBody>
          <a:bodyPr>
            <a:noAutofit/>
          </a:bodyPr>
          <a:lstStyle>
            <a:lvl1pPr marL="112713" indent="-112713">
              <a:defRPr sz="1400">
                <a:solidFill>
                  <a:schemeClr val="accent5"/>
                </a:solidFill>
              </a:defRPr>
            </a:lvl1pPr>
            <a:lvl2pPr marL="233363" indent="-120650">
              <a:defRPr sz="1400">
                <a:solidFill>
                  <a:schemeClr val="accent5"/>
                </a:solidFill>
              </a:defRPr>
            </a:lvl2pPr>
            <a:lvl3pPr marL="344488" indent="-111125">
              <a:defRPr sz="1400">
                <a:solidFill>
                  <a:schemeClr val="accent5"/>
                </a:solidFill>
              </a:defRPr>
            </a:lvl3pPr>
            <a:lvl4pPr>
              <a:defRPr sz="1400">
                <a:solidFill>
                  <a:schemeClr val="accent5"/>
                </a:solidFill>
              </a:defRPr>
            </a:lvl4pPr>
            <a:lvl5pPr>
              <a:defRPr sz="14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AAC5E-8C0F-46D6-B0C1-6E5ACE467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81820" y="6356350"/>
            <a:ext cx="9842738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pl-PL"/>
              <a:t>ZE MHDV Ecosystem Strategy 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95006-0459-4254-A52F-F72A71139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F3DAFCE-DA6F-4920-A053-F533C08606C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0" y="1311215"/>
            <a:ext cx="5782574" cy="4908430"/>
          </a:xfrm>
        </p:spPr>
        <p:txBody>
          <a:bodyPr>
            <a:noAutofit/>
          </a:bodyPr>
          <a:lstStyle>
            <a:lvl1pPr marL="112713" indent="-112713">
              <a:defRPr sz="1400">
                <a:solidFill>
                  <a:schemeClr val="accent5"/>
                </a:solidFill>
              </a:defRPr>
            </a:lvl1pPr>
            <a:lvl2pPr marL="233363" indent="-120650">
              <a:defRPr sz="1400">
                <a:solidFill>
                  <a:schemeClr val="accent5"/>
                </a:solidFill>
              </a:defRPr>
            </a:lvl2pPr>
            <a:lvl3pPr marL="344488" indent="-111125">
              <a:defRPr sz="1400">
                <a:solidFill>
                  <a:schemeClr val="accent5"/>
                </a:solidFill>
              </a:defRPr>
            </a:lvl3pPr>
            <a:lvl4pPr>
              <a:defRPr sz="1400">
                <a:solidFill>
                  <a:schemeClr val="accent5"/>
                </a:solidFill>
              </a:defRPr>
            </a:lvl4pPr>
            <a:lvl5pPr>
              <a:defRPr sz="14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002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79A0DA-F06A-457F-B23E-45EA0A133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ZE MHDV Ecosystem Strategy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625CA-F26E-46B6-9DF7-4FC0A0B43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CFC9-E82B-4944-A120-443CA75A4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8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FCA7-949F-4A5A-8C4A-0F2EF13F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D89E1-880E-455E-BEC0-5ABDEE6066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/>
              <a:t>ZE MHDV Ecosystem Strategy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4CF57-DFBC-4C3A-96B7-ED6758B19D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NJEDA">
            <a:extLst>
              <a:ext uri="{FF2B5EF4-FFF2-40B4-BE49-F238E27FC236}">
                <a16:creationId xmlns:a16="http://schemas.microsoft.com/office/drawing/2014/main" id="{8B9F901E-1767-4CF4-98B5-9D23880C91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83" y="6381765"/>
            <a:ext cx="941832" cy="315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93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FCA7-949F-4A5A-8C4A-0F2EF13F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D89E1-880E-455E-BEC0-5ABDEE6066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/>
              <a:t>ZE MHDV Ecosystem Strategy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4CF57-DFBC-4C3A-96B7-ED6758B19D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NJEDA">
            <a:extLst>
              <a:ext uri="{FF2B5EF4-FFF2-40B4-BE49-F238E27FC236}">
                <a16:creationId xmlns:a16="http://schemas.microsoft.com/office/drawing/2014/main" id="{8B9F901E-1767-4CF4-98B5-9D23880C91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83" y="6381765"/>
            <a:ext cx="941832" cy="315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859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C6E698-9DA9-4100-924C-B7DA5FAD9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8E278-6E53-45E6-A8D1-8227538C9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12F18-AE8A-4A26-8F2B-586FCD374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9C5BF-5F43-48E4-83B6-0D8F9A3FE8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0280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358EE78-369A-4A83-91BE-CE1CDBA0BAF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9AE6CB7-C307-4D25-8AC6-46FC3C0A059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608" y="5897880"/>
            <a:ext cx="1430383" cy="96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47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4BAD6C-2EC9-43B4-8EF9-E87D13B79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419" y="370935"/>
            <a:ext cx="11611155" cy="8798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738EA-84B2-4014-8697-C40BA9BEE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419" y="1311215"/>
            <a:ext cx="11611155" cy="49084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BA662-E1A5-4A1A-BC83-7D5AB42279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5392" y="6356350"/>
            <a:ext cx="98391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pl-PL"/>
              <a:t>ZE MHDV Ecosystem Strategy 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BDAE8-B664-442F-9561-DA4C45170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458" y="6356350"/>
            <a:ext cx="7641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accent5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421D41-0F2E-4598-81CB-BE685D7D3BE0}"/>
              </a:ext>
            </a:extLst>
          </p:cNvPr>
          <p:cNvSpPr/>
          <p:nvPr userDrawn="1"/>
        </p:nvSpPr>
        <p:spPr>
          <a:xfrm>
            <a:off x="0" y="0"/>
            <a:ext cx="13874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" descr="NJEDA">
            <a:extLst>
              <a:ext uri="{FF2B5EF4-FFF2-40B4-BE49-F238E27FC236}">
                <a16:creationId xmlns:a16="http://schemas.microsoft.com/office/drawing/2014/main" id="{E694E239-0933-4F58-ABA3-CCCD7EE57E3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42" y="6381765"/>
            <a:ext cx="938801" cy="314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14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112713" indent="-11271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233363" indent="-1206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344488" indent="-1111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457200" indent="-1127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569913" indent="-1127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4BAD6C-2EC9-43B4-8EF9-E87D13B79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419" y="370935"/>
            <a:ext cx="11611155" cy="8798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738EA-84B2-4014-8697-C40BA9BEE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419" y="1311215"/>
            <a:ext cx="11611155" cy="49084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BA662-E1A5-4A1A-BC83-7D5AB42279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5392" y="6356350"/>
            <a:ext cx="98391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BDAE8-B664-442F-9561-DA4C45170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458" y="6356350"/>
            <a:ext cx="7641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accent5"/>
                </a:solidFill>
              </a:defRPr>
            </a:lvl1pPr>
          </a:lstStyle>
          <a:p>
            <a:fld id="{B75BCFC9-E82B-4944-A120-443CA75A44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421D41-0F2E-4598-81CB-BE685D7D3BE0}"/>
              </a:ext>
            </a:extLst>
          </p:cNvPr>
          <p:cNvSpPr/>
          <p:nvPr userDrawn="1"/>
        </p:nvSpPr>
        <p:spPr>
          <a:xfrm>
            <a:off x="0" y="0"/>
            <a:ext cx="13874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" descr="NJEDA">
            <a:extLst>
              <a:ext uri="{FF2B5EF4-FFF2-40B4-BE49-F238E27FC236}">
                <a16:creationId xmlns:a16="http://schemas.microsoft.com/office/drawing/2014/main" id="{E694E239-0933-4F58-ABA3-CCCD7EE57E3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42" y="6381765"/>
            <a:ext cx="938801" cy="314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112713" indent="-11271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233363" indent="-1206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344488" indent="-1111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457200" indent="-1127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569913" indent="-1127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9.png"/><Relationship Id="rId18" Type="http://schemas.openxmlformats.org/officeDocument/2006/relationships/image" Target="../media/image2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2.sv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Relationship Id="rId14" Type="http://schemas.openxmlformats.org/officeDocument/2006/relationships/image" Target="../media/image20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svg"/><Relationship Id="rId7" Type="http://schemas.openxmlformats.org/officeDocument/2006/relationships/image" Target="../media/image30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9.png"/><Relationship Id="rId5" Type="http://schemas.openxmlformats.org/officeDocument/2006/relationships/image" Target="../media/image28.svg"/><Relationship Id="rId4" Type="http://schemas.openxmlformats.org/officeDocument/2006/relationships/image" Target="../media/image27.png"/><Relationship Id="rId9" Type="http://schemas.openxmlformats.org/officeDocument/2006/relationships/image" Target="../media/image32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7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2.svg"/><Relationship Id="rId11" Type="http://schemas.openxmlformats.org/officeDocument/2006/relationships/image" Target="../media/image29.png"/><Relationship Id="rId5" Type="http://schemas.openxmlformats.org/officeDocument/2006/relationships/image" Target="../media/image31.png"/><Relationship Id="rId10" Type="http://schemas.openxmlformats.org/officeDocument/2006/relationships/image" Target="../media/image34.svg"/><Relationship Id="rId4" Type="http://schemas.openxmlformats.org/officeDocument/2006/relationships/image" Target="../media/image28.sv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86670B62-6A8A-4073-8068-0035D6E20D00}"/>
              </a:ext>
            </a:extLst>
          </p:cNvPr>
          <p:cNvSpPr/>
          <p:nvPr/>
        </p:nvSpPr>
        <p:spPr>
          <a:xfrm>
            <a:off x="0" y="5486400"/>
            <a:ext cx="8119872" cy="1371600"/>
          </a:xfrm>
          <a:custGeom>
            <a:avLst/>
            <a:gdLst>
              <a:gd name="connsiteX0" fmla="*/ 0 w 5449824"/>
              <a:gd name="connsiteY0" fmla="*/ 4133088 h 4133088"/>
              <a:gd name="connsiteX1" fmla="*/ 2724912 w 5449824"/>
              <a:gd name="connsiteY1" fmla="*/ 0 h 4133088"/>
              <a:gd name="connsiteX2" fmla="*/ 5449824 w 5449824"/>
              <a:gd name="connsiteY2" fmla="*/ 4133088 h 4133088"/>
              <a:gd name="connsiteX3" fmla="*/ 0 w 5449824"/>
              <a:gd name="connsiteY3" fmla="*/ 4133088 h 4133088"/>
              <a:gd name="connsiteX0" fmla="*/ 0 w 5449824"/>
              <a:gd name="connsiteY0" fmla="*/ 2761488 h 2761488"/>
              <a:gd name="connsiteX1" fmla="*/ 0 w 5449824"/>
              <a:gd name="connsiteY1" fmla="*/ 0 h 2761488"/>
              <a:gd name="connsiteX2" fmla="*/ 5449824 w 5449824"/>
              <a:gd name="connsiteY2" fmla="*/ 2761488 h 2761488"/>
              <a:gd name="connsiteX3" fmla="*/ 0 w 5449824"/>
              <a:gd name="connsiteY3" fmla="*/ 2761488 h 2761488"/>
              <a:gd name="connsiteX0" fmla="*/ 0 w 8119872"/>
              <a:gd name="connsiteY0" fmla="*/ 2761488 h 2770632"/>
              <a:gd name="connsiteX1" fmla="*/ 0 w 8119872"/>
              <a:gd name="connsiteY1" fmla="*/ 0 h 2770632"/>
              <a:gd name="connsiteX2" fmla="*/ 8119872 w 8119872"/>
              <a:gd name="connsiteY2" fmla="*/ 2770632 h 2770632"/>
              <a:gd name="connsiteX3" fmla="*/ 0 w 8119872"/>
              <a:gd name="connsiteY3" fmla="*/ 2761488 h 2770632"/>
              <a:gd name="connsiteX0" fmla="*/ 0 w 8119872"/>
              <a:gd name="connsiteY0" fmla="*/ 1362456 h 1371600"/>
              <a:gd name="connsiteX1" fmla="*/ 0 w 8119872"/>
              <a:gd name="connsiteY1" fmla="*/ 0 h 1371600"/>
              <a:gd name="connsiteX2" fmla="*/ 8119872 w 8119872"/>
              <a:gd name="connsiteY2" fmla="*/ 1371600 h 1371600"/>
              <a:gd name="connsiteX3" fmla="*/ 0 w 8119872"/>
              <a:gd name="connsiteY3" fmla="*/ 1362456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19872" h="1371600">
                <a:moveTo>
                  <a:pt x="0" y="1362456"/>
                </a:moveTo>
                <a:lnTo>
                  <a:pt x="0" y="0"/>
                </a:lnTo>
                <a:lnTo>
                  <a:pt x="8119872" y="1371600"/>
                </a:lnTo>
                <a:lnTo>
                  <a:pt x="0" y="1362456"/>
                </a:lnTo>
                <a:close/>
              </a:path>
            </a:pathLst>
          </a:custGeom>
          <a:solidFill>
            <a:srgbClr val="84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Isosceles Triangle 25">
            <a:extLst>
              <a:ext uri="{FF2B5EF4-FFF2-40B4-BE49-F238E27FC236}">
                <a16:creationId xmlns:a16="http://schemas.microsoft.com/office/drawing/2014/main" id="{F678FBB5-7F78-416F-A429-85F8D6DE3481}"/>
              </a:ext>
            </a:extLst>
          </p:cNvPr>
          <p:cNvSpPr/>
          <p:nvPr/>
        </p:nvSpPr>
        <p:spPr>
          <a:xfrm rot="10800000">
            <a:off x="4072128" y="0"/>
            <a:ext cx="8119872" cy="1371600"/>
          </a:xfrm>
          <a:custGeom>
            <a:avLst/>
            <a:gdLst>
              <a:gd name="connsiteX0" fmla="*/ 0 w 5449824"/>
              <a:gd name="connsiteY0" fmla="*/ 4133088 h 4133088"/>
              <a:gd name="connsiteX1" fmla="*/ 2724912 w 5449824"/>
              <a:gd name="connsiteY1" fmla="*/ 0 h 4133088"/>
              <a:gd name="connsiteX2" fmla="*/ 5449824 w 5449824"/>
              <a:gd name="connsiteY2" fmla="*/ 4133088 h 4133088"/>
              <a:gd name="connsiteX3" fmla="*/ 0 w 5449824"/>
              <a:gd name="connsiteY3" fmla="*/ 4133088 h 4133088"/>
              <a:gd name="connsiteX0" fmla="*/ 0 w 5449824"/>
              <a:gd name="connsiteY0" fmla="*/ 2761488 h 2761488"/>
              <a:gd name="connsiteX1" fmla="*/ 0 w 5449824"/>
              <a:gd name="connsiteY1" fmla="*/ 0 h 2761488"/>
              <a:gd name="connsiteX2" fmla="*/ 5449824 w 5449824"/>
              <a:gd name="connsiteY2" fmla="*/ 2761488 h 2761488"/>
              <a:gd name="connsiteX3" fmla="*/ 0 w 5449824"/>
              <a:gd name="connsiteY3" fmla="*/ 2761488 h 2761488"/>
              <a:gd name="connsiteX0" fmla="*/ 0 w 8119872"/>
              <a:gd name="connsiteY0" fmla="*/ 2761488 h 2770632"/>
              <a:gd name="connsiteX1" fmla="*/ 0 w 8119872"/>
              <a:gd name="connsiteY1" fmla="*/ 0 h 2770632"/>
              <a:gd name="connsiteX2" fmla="*/ 8119872 w 8119872"/>
              <a:gd name="connsiteY2" fmla="*/ 2770632 h 2770632"/>
              <a:gd name="connsiteX3" fmla="*/ 0 w 8119872"/>
              <a:gd name="connsiteY3" fmla="*/ 2761488 h 2770632"/>
              <a:gd name="connsiteX0" fmla="*/ 0 w 8119872"/>
              <a:gd name="connsiteY0" fmla="*/ 1362456 h 1371600"/>
              <a:gd name="connsiteX1" fmla="*/ 0 w 8119872"/>
              <a:gd name="connsiteY1" fmla="*/ 0 h 1371600"/>
              <a:gd name="connsiteX2" fmla="*/ 8119872 w 8119872"/>
              <a:gd name="connsiteY2" fmla="*/ 1371600 h 1371600"/>
              <a:gd name="connsiteX3" fmla="*/ 0 w 8119872"/>
              <a:gd name="connsiteY3" fmla="*/ 1362456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19872" h="1371600">
                <a:moveTo>
                  <a:pt x="0" y="1362456"/>
                </a:moveTo>
                <a:lnTo>
                  <a:pt x="0" y="0"/>
                </a:lnTo>
                <a:lnTo>
                  <a:pt x="8119872" y="1371600"/>
                </a:lnTo>
                <a:lnTo>
                  <a:pt x="0" y="1362456"/>
                </a:lnTo>
                <a:close/>
              </a:path>
            </a:pathLst>
          </a:custGeom>
          <a:solidFill>
            <a:srgbClr val="84BD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Logo&#10;&#10;AI-generated content may be incorrect.">
            <a:extLst>
              <a:ext uri="{FF2B5EF4-FFF2-40B4-BE49-F238E27FC236}">
                <a16:creationId xmlns:a16="http://schemas.microsoft.com/office/drawing/2014/main" id="{E53B4C15-0ECC-F30B-2B45-A19DFFC635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74" y="685800"/>
            <a:ext cx="4684876" cy="1698864"/>
          </a:xfrm>
          <a:prstGeom prst="rect">
            <a:avLst/>
          </a:prstGeom>
        </p:spPr>
      </p:pic>
      <p:pic>
        <p:nvPicPr>
          <p:cNvPr id="8" name="Picture 2" descr="https://www.njeda.com/images/S-FBlue.png">
            <a:extLst>
              <a:ext uri="{FF2B5EF4-FFF2-40B4-BE49-F238E27FC236}">
                <a16:creationId xmlns:a16="http://schemas.microsoft.com/office/drawing/2014/main" id="{4A0F3BD6-F420-4130-9B46-E3A3681B4C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7" r="5257"/>
          <a:stretch/>
        </p:blipFill>
        <p:spPr bwMode="auto">
          <a:xfrm>
            <a:off x="6648546" y="1130293"/>
            <a:ext cx="3840480" cy="5402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EC72A9-883F-4800-824A-70F5C325B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489" y="685800"/>
            <a:ext cx="5634446" cy="5113718"/>
          </a:xfrm>
        </p:spPr>
        <p:txBody>
          <a:bodyPr>
            <a:normAutofit/>
          </a:bodyPr>
          <a:lstStyle/>
          <a:p>
            <a:pPr algn="ctr"/>
            <a:b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3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i="1">
                <a:solidFill>
                  <a:schemeClr val="accent1"/>
                </a:solidFill>
                <a:latin typeface="Arial"/>
                <a:cs typeface="Arial"/>
              </a:rPr>
              <a:t>Max Frank</a:t>
            </a:r>
            <a:br>
              <a:rPr lang="en-US" sz="2700" i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i="1">
                <a:solidFill>
                  <a:schemeClr val="accent1"/>
                </a:solidFill>
                <a:latin typeface="Arial"/>
                <a:cs typeface="Arial"/>
              </a:rPr>
              <a:t>Senior Project Officer</a:t>
            </a:r>
            <a:br>
              <a:rPr lang="en-US" sz="2700" i="1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700" i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>
                <a:solidFill>
                  <a:schemeClr val="accent1"/>
                </a:solidFill>
                <a:latin typeface="Arial"/>
                <a:cs typeface="Arial"/>
              </a:rPr>
              <a:t>Gardenstatecpace@njeda.gov</a:t>
            </a:r>
            <a:br>
              <a:rPr lang="en-US" sz="2700" i="1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700" i="1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b="1" i="1">
                <a:solidFill>
                  <a:srgbClr val="0070C0"/>
                </a:solidFill>
              </a:rPr>
            </a:br>
            <a:endParaRPr lang="en-US" sz="3600" b="1" i="1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6578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9A753-EDFD-5DD5-C6FE-6836AFC90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421" y="2574639"/>
            <a:ext cx="11611155" cy="3058065"/>
          </a:xfrm>
        </p:spPr>
        <p:txBody>
          <a:bodyPr/>
          <a:lstStyle/>
          <a:p>
            <a:pPr algn="ctr"/>
            <a:r>
              <a:rPr lang="en-US" sz="4000"/>
              <a:t>Thank you</a:t>
            </a:r>
            <a:br>
              <a:rPr lang="en-US" sz="3200"/>
            </a:br>
            <a:br>
              <a:rPr lang="en-US" sz="3200"/>
            </a:br>
            <a:r>
              <a:rPr lang="en-US" sz="3000">
                <a:solidFill>
                  <a:schemeClr val="accent4"/>
                </a:solidFill>
              </a:rPr>
              <a:t>Gardenstatecpace@njeda.gov</a:t>
            </a:r>
            <a:br>
              <a:rPr lang="en-US" sz="3200"/>
            </a:br>
            <a:br>
              <a:rPr lang="en-US" sz="3200"/>
            </a:br>
            <a:br>
              <a:rPr lang="en-US" sz="3200"/>
            </a:br>
            <a:r>
              <a:rPr lang="en-US" sz="3200"/>
              <a:t>www.njeda.gov/c-pace/</a:t>
            </a:r>
          </a:p>
        </p:txBody>
      </p:sp>
      <p:pic>
        <p:nvPicPr>
          <p:cNvPr id="3" name="Picture 2" descr="Logo&#10;&#10;AI-generated content may be incorrect.">
            <a:extLst>
              <a:ext uri="{FF2B5EF4-FFF2-40B4-BE49-F238E27FC236}">
                <a16:creationId xmlns:a16="http://schemas.microsoft.com/office/drawing/2014/main" id="{FAED79BA-719E-38DA-DA23-D55E1B8F96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560" y="457200"/>
            <a:ext cx="4684876" cy="169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359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71">
            <a:extLst>
              <a:ext uri="{FF2B5EF4-FFF2-40B4-BE49-F238E27FC236}">
                <a16:creationId xmlns:a16="http://schemas.microsoft.com/office/drawing/2014/main" id="{9B5078B5-334E-4513-B242-745E01F0C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422" y="250560"/>
            <a:ext cx="11611155" cy="530676"/>
          </a:xfrm>
        </p:spPr>
        <p:txBody>
          <a:bodyPr/>
          <a:lstStyle/>
          <a:p>
            <a:r>
              <a:rPr lang="en-US" sz="2800">
                <a:solidFill>
                  <a:schemeClr val="accent4"/>
                </a:solidFill>
              </a:rPr>
              <a:t>C-PACE Basics</a:t>
            </a:r>
            <a:br>
              <a:rPr lang="en-US" sz="2800">
                <a:solidFill>
                  <a:schemeClr val="accent4"/>
                </a:solidFill>
              </a:rPr>
            </a:br>
            <a:endParaRPr lang="en-US" sz="1600">
              <a:solidFill>
                <a:schemeClr val="accent4"/>
              </a:solidFill>
            </a:endParaRPr>
          </a:p>
        </p:txBody>
      </p:sp>
      <p:sp>
        <p:nvSpPr>
          <p:cNvPr id="50" name="Slide Number Placeholder 2">
            <a:extLst>
              <a:ext uri="{FF2B5EF4-FFF2-40B4-BE49-F238E27FC236}">
                <a16:creationId xmlns:a16="http://schemas.microsoft.com/office/drawing/2014/main" id="{9D84D587-BD3C-4881-B166-E7CA096F27D4}"/>
              </a:ext>
            </a:extLst>
          </p:cNvPr>
          <p:cNvSpPr txBox="1">
            <a:spLocks/>
          </p:cNvSpPr>
          <p:nvPr/>
        </p:nvSpPr>
        <p:spPr>
          <a:xfrm>
            <a:off x="9356694" y="63428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DA3AE5-B426-4FA2-BA52-B0B155F19B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8EF681-ABA8-4E71-9041-E416831B6627}"/>
              </a:ext>
            </a:extLst>
          </p:cNvPr>
          <p:cNvSpPr txBox="1"/>
          <p:nvPr/>
        </p:nvSpPr>
        <p:spPr>
          <a:xfrm>
            <a:off x="290421" y="611421"/>
            <a:ext cx="1161115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A loan program targeting clean energy and resiliency-related improvements in commercial buildings.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40+ C-PACE programs throughout more than 30 states.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Times New Roman" panose="02020603050405020304" pitchFamily="18" charset="0"/>
              </a:rPr>
              <a:t>Private lenders are the source of capital.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Times New Roman" panose="02020603050405020304" pitchFamily="18" charset="0"/>
              </a:rPr>
              <a:t>No public dollars.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Times New Roman" panose="02020603050405020304" pitchFamily="18" charset="0"/>
              </a:rPr>
              <a:t>The financing is similar to a second mortgage with a few key differences: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repayment is collected as an addition to the property tax payment on the property;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loan is senior to any other mortgage on the property;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event of a change in ownership or some event of default: the C-Pace loan does not retire, but rather stays attached to the property and continues to be paid by the next owner</a:t>
            </a:r>
            <a:r>
              <a:rPr lang="en-US" sz="1600" dirty="0">
                <a:solidFill>
                  <a:prstClr val="black"/>
                </a:solidFill>
                <a:latin typeface="Arial" panose="020B0604020202020204"/>
              </a:rPr>
              <a:t>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These factors reduce the risk of the loan and allow the private lender to: lend for a longer term, lend at a lower interest rate, and lend a larger proportion of the total project cost.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0635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C5FC4-6604-9724-30CD-389E729FA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418" y="193628"/>
            <a:ext cx="11611155" cy="879895"/>
          </a:xfrm>
        </p:spPr>
        <p:txBody>
          <a:bodyPr/>
          <a:lstStyle/>
          <a:p>
            <a:r>
              <a:rPr lang="en-US">
                <a:solidFill>
                  <a:schemeClr val="accent4"/>
                </a:solidFill>
              </a:rPr>
              <a:t>National Market Data - through 2024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3E044D-04D9-08D1-A445-AEEFCF6ABA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996" y="704583"/>
            <a:ext cx="5477639" cy="57824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B4EC90D-2ACD-DB8F-EB3D-D4B976BF382D}"/>
              </a:ext>
            </a:extLst>
          </p:cNvPr>
          <p:cNvSpPr txBox="1"/>
          <p:nvPr/>
        </p:nvSpPr>
        <p:spPr>
          <a:xfrm>
            <a:off x="9957816" y="6387373"/>
            <a:ext cx="1847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PACENation.org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43F2DC-21C8-A927-10F5-E6BC3CAB7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71" y="942628"/>
            <a:ext cx="5763429" cy="49727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5DA009-400B-51FE-43ED-3ABBFC29361E}"/>
              </a:ext>
            </a:extLst>
          </p:cNvPr>
          <p:cNvSpPr txBox="1"/>
          <p:nvPr/>
        </p:nvSpPr>
        <p:spPr>
          <a:xfrm>
            <a:off x="9299448" y="1245258"/>
            <a:ext cx="2020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/>
                </a:solidFill>
              </a:rPr>
              <a:t>$2.42B in 2024</a:t>
            </a:r>
          </a:p>
        </p:txBody>
      </p:sp>
    </p:spTree>
    <p:extLst>
      <p:ext uri="{BB962C8B-B14F-4D97-AF65-F5344CB8AC3E}">
        <p14:creationId xmlns:p14="http://schemas.microsoft.com/office/powerpoint/2010/main" val="3447662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AE9918B-0442-4B1A-9B43-F1E7D15BB1AD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2">
            <a:extLst>
              <a:ext uri="{FF2B5EF4-FFF2-40B4-BE49-F238E27FC236}">
                <a16:creationId xmlns:a16="http://schemas.microsoft.com/office/drawing/2014/main" id="{ED636A93-3C5F-40FE-A111-8A27DF164390}"/>
              </a:ext>
            </a:extLst>
          </p:cNvPr>
          <p:cNvSpPr txBox="1">
            <a:spLocks/>
          </p:cNvSpPr>
          <p:nvPr/>
        </p:nvSpPr>
        <p:spPr>
          <a:xfrm>
            <a:off x="9312490" y="631563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DA3AE5-B426-4FA2-BA52-B0B155F19B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phic 3" descr="Electric car outline">
            <a:extLst>
              <a:ext uri="{FF2B5EF4-FFF2-40B4-BE49-F238E27FC236}">
                <a16:creationId xmlns:a16="http://schemas.microsoft.com/office/drawing/2014/main" id="{110BA0D8-55F5-4B22-82F1-CE68C19B5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74882" y="1395680"/>
            <a:ext cx="1134456" cy="1134456"/>
          </a:xfrm>
          <a:prstGeom prst="rect">
            <a:avLst/>
          </a:prstGeom>
        </p:spPr>
      </p:pic>
      <p:pic>
        <p:nvPicPr>
          <p:cNvPr id="9" name="Graphic 8" descr="Fluorescent Light Blub outline">
            <a:extLst>
              <a:ext uri="{FF2B5EF4-FFF2-40B4-BE49-F238E27FC236}">
                <a16:creationId xmlns:a16="http://schemas.microsoft.com/office/drawing/2014/main" id="{1DE3DD55-E212-49C5-881B-D1F91655D6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94721" y="1462270"/>
            <a:ext cx="1182905" cy="1134456"/>
          </a:xfrm>
          <a:prstGeom prst="rect">
            <a:avLst/>
          </a:prstGeom>
        </p:spPr>
      </p:pic>
      <p:pic>
        <p:nvPicPr>
          <p:cNvPr id="23" name="Graphic 22" descr="Leaky Tap outline">
            <a:extLst>
              <a:ext uri="{FF2B5EF4-FFF2-40B4-BE49-F238E27FC236}">
                <a16:creationId xmlns:a16="http://schemas.microsoft.com/office/drawing/2014/main" id="{2174338B-3849-410D-9F17-C013CF95F9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73197" y="2916729"/>
            <a:ext cx="1134456" cy="1134456"/>
          </a:xfrm>
          <a:prstGeom prst="rect">
            <a:avLst/>
          </a:prstGeom>
        </p:spPr>
      </p:pic>
      <p:pic>
        <p:nvPicPr>
          <p:cNvPr id="25" name="Graphic 24" descr="Cloud With Lightning And Rain outline">
            <a:extLst>
              <a:ext uri="{FF2B5EF4-FFF2-40B4-BE49-F238E27FC236}">
                <a16:creationId xmlns:a16="http://schemas.microsoft.com/office/drawing/2014/main" id="{31F8B533-B225-4CA0-8653-57671414258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15575" y="4916867"/>
            <a:ext cx="1095007" cy="1095007"/>
          </a:xfrm>
          <a:prstGeom prst="rect">
            <a:avLst/>
          </a:prstGeom>
        </p:spPr>
      </p:pic>
      <p:pic>
        <p:nvPicPr>
          <p:cNvPr id="28" name="Graphic 27" descr="Windy outline">
            <a:extLst>
              <a:ext uri="{FF2B5EF4-FFF2-40B4-BE49-F238E27FC236}">
                <a16:creationId xmlns:a16="http://schemas.microsoft.com/office/drawing/2014/main" id="{AA4978DD-BE66-43A3-819C-8FA9DF682E1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599696" y="4165997"/>
            <a:ext cx="992608" cy="992608"/>
          </a:xfrm>
          <a:prstGeom prst="rect">
            <a:avLst/>
          </a:prstGeom>
        </p:spPr>
      </p:pic>
      <p:pic>
        <p:nvPicPr>
          <p:cNvPr id="30" name="Graphic 29" descr="Water outline">
            <a:extLst>
              <a:ext uri="{FF2B5EF4-FFF2-40B4-BE49-F238E27FC236}">
                <a16:creationId xmlns:a16="http://schemas.microsoft.com/office/drawing/2014/main" id="{94555166-A7EC-4DDC-A680-5EE536C16BC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07211" y="4908782"/>
            <a:ext cx="1182905" cy="1182905"/>
          </a:xfrm>
          <a:prstGeom prst="rect">
            <a:avLst/>
          </a:prstGeom>
        </p:spPr>
      </p:pic>
      <p:pic>
        <p:nvPicPr>
          <p:cNvPr id="12" name="Graphic 11" descr="Battery outline">
            <a:extLst>
              <a:ext uri="{FF2B5EF4-FFF2-40B4-BE49-F238E27FC236}">
                <a16:creationId xmlns:a16="http://schemas.microsoft.com/office/drawing/2014/main" id="{D70EAB61-481F-4DFA-B306-981116270B3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126641" y="2710104"/>
            <a:ext cx="1182905" cy="1134456"/>
          </a:xfrm>
          <a:prstGeom prst="rect">
            <a:avLst/>
          </a:prstGeom>
        </p:spPr>
      </p:pic>
      <p:sp>
        <p:nvSpPr>
          <p:cNvPr id="33" name="Title 71">
            <a:extLst>
              <a:ext uri="{FF2B5EF4-FFF2-40B4-BE49-F238E27FC236}">
                <a16:creationId xmlns:a16="http://schemas.microsoft.com/office/drawing/2014/main" id="{BD862CCF-3B34-4C88-86DF-9D581EC9A0D0}"/>
              </a:ext>
            </a:extLst>
          </p:cNvPr>
          <p:cNvSpPr txBox="1">
            <a:spLocks/>
          </p:cNvSpPr>
          <p:nvPr/>
        </p:nvSpPr>
        <p:spPr>
          <a:xfrm>
            <a:off x="444535" y="89147"/>
            <a:ext cx="11611155" cy="87989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597C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Garden State C-PACE Eligible Projects</a:t>
            </a:r>
            <a:b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2F42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/>
                <a:ea typeface="+mj-ea"/>
                <a:cs typeface="Times New Roman" panose="02020603050405020304" pitchFamily="18" charset="0"/>
              </a:rPr>
              <a:t>Eligible Projects must be affixed to an Eligible Property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DDDDDD">
                  <a:lumMod val="50000"/>
                </a:srgbClr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C2602879-74F9-4615-9F0F-8037CBE377B6}"/>
              </a:ext>
            </a:extLst>
          </p:cNvPr>
          <p:cNvSpPr txBox="1">
            <a:spLocks/>
          </p:cNvSpPr>
          <p:nvPr/>
        </p:nvSpPr>
        <p:spPr>
          <a:xfrm>
            <a:off x="1" y="6555706"/>
            <a:ext cx="12192000" cy="302294"/>
          </a:xfrm>
          <a:prstGeom prst="rect">
            <a:avLst/>
          </a:prstGeom>
        </p:spPr>
        <p:txBody>
          <a:bodyPr vert="horz" lIns="91440" tIns="45720" rIns="91440" bIns="45720" spcCol="301752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0B16E7-CAF5-452D-8504-B3E40A9FCFBE}"/>
              </a:ext>
            </a:extLst>
          </p:cNvPr>
          <p:cNvSpPr txBox="1"/>
          <p:nvPr/>
        </p:nvSpPr>
        <p:spPr>
          <a:xfrm>
            <a:off x="4451767" y="1127120"/>
            <a:ext cx="338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97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Renewable Energy Systems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E736A4-EE1D-4459-A657-EA348CB4AE47}"/>
              </a:ext>
            </a:extLst>
          </p:cNvPr>
          <p:cNvSpPr txBox="1"/>
          <p:nvPr/>
        </p:nvSpPr>
        <p:spPr>
          <a:xfrm>
            <a:off x="2836498" y="2605142"/>
            <a:ext cx="1958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97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Energy Storage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E5BC19-1BA7-42E8-9028-D273BB825F8D}"/>
              </a:ext>
            </a:extLst>
          </p:cNvPr>
          <p:cNvSpPr txBox="1"/>
          <p:nvPr/>
        </p:nvSpPr>
        <p:spPr>
          <a:xfrm>
            <a:off x="7750389" y="4616327"/>
            <a:ext cx="423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97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Stormwater Management Systems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1FB0CE-A1A2-4E07-A942-F701A6ABC845}"/>
              </a:ext>
            </a:extLst>
          </p:cNvPr>
          <p:cNvSpPr txBox="1"/>
          <p:nvPr/>
        </p:nvSpPr>
        <p:spPr>
          <a:xfrm>
            <a:off x="4190933" y="3965331"/>
            <a:ext cx="4118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97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Hurricane Resistance Construction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A3C2EC-DCC7-47F3-824A-1A46B0A334CE}"/>
              </a:ext>
            </a:extLst>
          </p:cNvPr>
          <p:cNvSpPr txBox="1"/>
          <p:nvPr/>
        </p:nvSpPr>
        <p:spPr>
          <a:xfrm>
            <a:off x="595171" y="4606817"/>
            <a:ext cx="3598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97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Flood Resistant Construction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B3914B-3293-4722-BBC1-9D9245FA52F7}"/>
              </a:ext>
            </a:extLst>
          </p:cNvPr>
          <p:cNvSpPr txBox="1"/>
          <p:nvPr/>
        </p:nvSpPr>
        <p:spPr>
          <a:xfrm>
            <a:off x="7523990" y="2611989"/>
            <a:ext cx="240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97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Water Conservation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2A8FFB-7E69-4EDD-A7C5-86F8CB8B063F}"/>
              </a:ext>
            </a:extLst>
          </p:cNvPr>
          <p:cNvSpPr txBox="1"/>
          <p:nvPr/>
        </p:nvSpPr>
        <p:spPr>
          <a:xfrm>
            <a:off x="8550559" y="1148884"/>
            <a:ext cx="338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97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 Charging Infrastructure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D86212A-116D-4D84-A38A-C061B0B92703}"/>
              </a:ext>
            </a:extLst>
          </p:cNvPr>
          <p:cNvSpPr txBox="1"/>
          <p:nvPr/>
        </p:nvSpPr>
        <p:spPr>
          <a:xfrm>
            <a:off x="914400" y="1117642"/>
            <a:ext cx="2212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97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Energy Efficiency</a:t>
            </a:r>
          </a:p>
        </p:txBody>
      </p:sp>
      <p:pic>
        <p:nvPicPr>
          <p:cNvPr id="6" name="Graphic 5" descr="Solar Panels outline">
            <a:extLst>
              <a:ext uri="{FF2B5EF4-FFF2-40B4-BE49-F238E27FC236}">
                <a16:creationId xmlns:a16="http://schemas.microsoft.com/office/drawing/2014/main" id="{8B4037F2-B07D-9C3D-9072-64C1075BE11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566946" y="15403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3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A1279-AEE6-441E-BFD5-8358D74FB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777" y="91903"/>
            <a:ext cx="11611155" cy="879895"/>
          </a:xfrm>
        </p:spPr>
        <p:txBody>
          <a:bodyPr/>
          <a:lstStyle/>
          <a:p>
            <a:r>
              <a:rPr lang="en-US">
                <a:solidFill>
                  <a:schemeClr val="accent4"/>
                </a:solidFill>
              </a:rPr>
              <a:t>Program Eligibility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32A09D-D96F-4AC8-B7C0-B918CADB67B8}"/>
              </a:ext>
            </a:extLst>
          </p:cNvPr>
          <p:cNvSpPr txBox="1">
            <a:spLocks/>
          </p:cNvSpPr>
          <p:nvPr/>
        </p:nvSpPr>
        <p:spPr>
          <a:xfrm>
            <a:off x="9250732" y="64009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DA3AE5-B426-4FA2-BA52-B0B155F19B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1D434FEB-12A9-4E43-8514-523B1D2DB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422088"/>
              </p:ext>
            </p:extLst>
          </p:nvPr>
        </p:nvGraphicFramePr>
        <p:xfrm>
          <a:off x="382777" y="971798"/>
          <a:ext cx="11685708" cy="4392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8624">
                  <a:extLst>
                    <a:ext uri="{9D8B030D-6E8A-4147-A177-3AD203B41FA5}">
                      <a16:colId xmlns:a16="http://schemas.microsoft.com/office/drawing/2014/main" val="2760384958"/>
                    </a:ext>
                  </a:extLst>
                </a:gridCol>
                <a:gridCol w="8857084">
                  <a:extLst>
                    <a:ext uri="{9D8B030D-6E8A-4147-A177-3AD203B41FA5}">
                      <a16:colId xmlns:a16="http://schemas.microsoft.com/office/drawing/2014/main" val="2085149259"/>
                    </a:ext>
                  </a:extLst>
                </a:gridCol>
              </a:tblGrid>
              <a:tr h="43224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accent4"/>
                          </a:solidFill>
                        </a:rPr>
                        <a:t>Requirement</a:t>
                      </a:r>
                    </a:p>
                  </a:txBody>
                  <a:tcPr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Description</a:t>
                      </a:r>
                    </a:p>
                  </a:txBody>
                  <a:tcPr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394099"/>
                  </a:ext>
                </a:extLst>
              </a:tr>
              <a:tr h="1641913">
                <a:tc>
                  <a:txBody>
                    <a:bodyPr/>
                    <a:lstStyle/>
                    <a:p>
                      <a:pPr algn="l"/>
                      <a:endParaRPr lang="en-US" sz="1500" b="1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1500" b="1">
                          <a:solidFill>
                            <a:schemeClr val="accent4"/>
                          </a:solidFill>
                        </a:rPr>
                        <a:t>Eligible Property</a:t>
                      </a:r>
                    </a:p>
                    <a:p>
                      <a:pPr algn="l"/>
                      <a:endParaRPr lang="en-US" sz="15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Located within a Participating Municipality –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</a:rPr>
                        <a:t>requires Municipality Opt-In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US" sz="1400" b="1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Must be property </a:t>
                      </a:r>
                      <a:r>
                        <a:rPr lang="en-US" sz="1400" b="0" u="sng">
                          <a:solidFill>
                            <a:schemeClr val="tx1"/>
                          </a:solidFill>
                        </a:rPr>
                        <a:t>other than</a:t>
                      </a:r>
                      <a:r>
                        <a:rPr lang="en-US" sz="1400" b="0" u="none">
                          <a:solidFill>
                            <a:schemeClr val="tx1"/>
                          </a:solidFill>
                        </a:rPr>
                        <a:t> single-family </a:t>
                      </a: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residential or multi-family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647409"/>
                  </a:ext>
                </a:extLst>
              </a:tr>
              <a:tr h="825624">
                <a:tc>
                  <a:txBody>
                    <a:bodyPr/>
                    <a:lstStyle/>
                    <a:p>
                      <a:pPr algn="l"/>
                      <a:endParaRPr lang="en-US" sz="1500" b="1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1500" b="1">
                          <a:solidFill>
                            <a:schemeClr val="accent4"/>
                          </a:solidFill>
                        </a:rPr>
                        <a:t>Eligible Costs </a:t>
                      </a:r>
                    </a:p>
                    <a:p>
                      <a:pPr algn="l"/>
                      <a:endParaRPr lang="en-US" sz="15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endParaRPr lang="en-US" sz="140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Direct Costs and Indirect Costs, including financing and program fees</a:t>
                      </a:r>
                    </a:p>
                  </a:txBody>
                  <a:tcPr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220437"/>
                  </a:ext>
                </a:extLst>
              </a:tr>
              <a:tr h="1493194">
                <a:tc>
                  <a:txBody>
                    <a:bodyPr/>
                    <a:lstStyle/>
                    <a:p>
                      <a:pPr algn="l"/>
                      <a:endParaRPr lang="en-US" sz="1500" b="1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1500" b="1">
                          <a:solidFill>
                            <a:schemeClr val="accent4"/>
                          </a:solidFill>
                        </a:rPr>
                        <a:t>C-PACE Financing Terms</a:t>
                      </a:r>
                    </a:p>
                    <a:p>
                      <a:pPr algn="l"/>
                      <a:endParaRPr lang="en-US" sz="15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u="none">
                          <a:solidFill>
                            <a:schemeClr val="tx1"/>
                          </a:solidFill>
                        </a:rPr>
                        <a:t>Program covers up to 100% of project costs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u="none">
                          <a:solidFill>
                            <a:schemeClr val="tx1"/>
                          </a:solidFill>
                        </a:rPr>
                        <a:t>Term up to 30 years</a:t>
                      </a:r>
                      <a:endParaRPr lang="en-US" sz="1400" b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US" sz="1400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Must obtain Mortgage Holder Consent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Terms solely determined and negotiated between the Eligible Owner and Capital Provider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984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07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AE3D2-B825-C353-D002-19CB1A8F7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4"/>
                </a:solidFill>
              </a:rPr>
              <a:t>Repayment Process</a:t>
            </a:r>
          </a:p>
        </p:txBody>
      </p:sp>
      <p:sp>
        <p:nvSpPr>
          <p:cNvPr id="8" name="Arrow: Circular 7">
            <a:extLst>
              <a:ext uri="{FF2B5EF4-FFF2-40B4-BE49-F238E27FC236}">
                <a16:creationId xmlns:a16="http://schemas.microsoft.com/office/drawing/2014/main" id="{EF1679FB-CDF7-1EF4-FDEF-BAFCA3820381}"/>
              </a:ext>
            </a:extLst>
          </p:cNvPr>
          <p:cNvSpPr/>
          <p:nvPr/>
        </p:nvSpPr>
        <p:spPr>
          <a:xfrm rot="17950207">
            <a:off x="4251518" y="1583803"/>
            <a:ext cx="4232603" cy="4823266"/>
          </a:xfrm>
          <a:prstGeom prst="circularArrow">
            <a:avLst>
              <a:gd name="adj1" fmla="val 12500"/>
              <a:gd name="adj2" fmla="val 1079837"/>
              <a:gd name="adj3" fmla="val 20457681"/>
              <a:gd name="adj4" fmla="val 15276649"/>
              <a:gd name="adj5" fmla="val 10131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Arrow: Circular 9">
            <a:extLst>
              <a:ext uri="{FF2B5EF4-FFF2-40B4-BE49-F238E27FC236}">
                <a16:creationId xmlns:a16="http://schemas.microsoft.com/office/drawing/2014/main" id="{D205DDC5-7970-E29B-7184-0DE7877D09C1}"/>
              </a:ext>
            </a:extLst>
          </p:cNvPr>
          <p:cNvSpPr/>
          <p:nvPr/>
        </p:nvSpPr>
        <p:spPr>
          <a:xfrm rot="10800000">
            <a:off x="4005305" y="1250829"/>
            <a:ext cx="4232603" cy="4823266"/>
          </a:xfrm>
          <a:prstGeom prst="circularArrow">
            <a:avLst>
              <a:gd name="adj1" fmla="val 12500"/>
              <a:gd name="adj2" fmla="val 1079837"/>
              <a:gd name="adj3" fmla="val 20457681"/>
              <a:gd name="adj4" fmla="val 15276649"/>
              <a:gd name="adj5" fmla="val 10118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Arrow: Circular 10">
            <a:extLst>
              <a:ext uri="{FF2B5EF4-FFF2-40B4-BE49-F238E27FC236}">
                <a16:creationId xmlns:a16="http://schemas.microsoft.com/office/drawing/2014/main" id="{E3673DBA-5B11-06E9-CFEC-43D348588A07}"/>
              </a:ext>
            </a:extLst>
          </p:cNvPr>
          <p:cNvSpPr/>
          <p:nvPr/>
        </p:nvSpPr>
        <p:spPr>
          <a:xfrm rot="3441103">
            <a:off x="3956694" y="1752320"/>
            <a:ext cx="4232603" cy="4823266"/>
          </a:xfrm>
          <a:prstGeom prst="circularArrow">
            <a:avLst>
              <a:gd name="adj1" fmla="val 12500"/>
              <a:gd name="adj2" fmla="val 1079837"/>
              <a:gd name="adj3" fmla="val 20457681"/>
              <a:gd name="adj4" fmla="val 15276649"/>
              <a:gd name="adj5" fmla="val 10039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D3F453A-25D1-9DDF-736A-490EED213D2C}"/>
              </a:ext>
            </a:extLst>
          </p:cNvPr>
          <p:cNvSpPr/>
          <p:nvPr/>
        </p:nvSpPr>
        <p:spPr>
          <a:xfrm>
            <a:off x="4594706" y="2164779"/>
            <a:ext cx="176269" cy="164571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B87B3FB-BAE1-A567-7614-FBFD02AE2AEF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4032497" y="1670965"/>
            <a:ext cx="588023" cy="517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76EAFBC-B998-A2EC-0558-681381921834}"/>
              </a:ext>
            </a:extLst>
          </p:cNvPr>
          <p:cNvCxnSpPr>
            <a:cxnSpLocks/>
          </p:cNvCxnSpPr>
          <p:nvPr/>
        </p:nvCxnSpPr>
        <p:spPr>
          <a:xfrm>
            <a:off x="1752600" y="1670965"/>
            <a:ext cx="22798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ED573F6-7F52-ECFF-2C4A-A7F2AE69C556}"/>
              </a:ext>
            </a:extLst>
          </p:cNvPr>
          <p:cNvSpPr txBox="1"/>
          <p:nvPr/>
        </p:nvSpPr>
        <p:spPr>
          <a:xfrm>
            <a:off x="1711153" y="1387173"/>
            <a:ext cx="23790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Private Capital Provider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1F953E-02D9-F4FB-143C-55B251790739}"/>
              </a:ext>
            </a:extLst>
          </p:cNvPr>
          <p:cNvSpPr txBox="1"/>
          <p:nvPr/>
        </p:nvSpPr>
        <p:spPr>
          <a:xfrm>
            <a:off x="1752600" y="1693148"/>
            <a:ext cx="2232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Provides up-front capital for Eligible Projects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6EDCD81-E907-050F-EA45-068E830107C0}"/>
              </a:ext>
            </a:extLst>
          </p:cNvPr>
          <p:cNvSpPr/>
          <p:nvPr/>
        </p:nvSpPr>
        <p:spPr>
          <a:xfrm>
            <a:off x="4506571" y="5320007"/>
            <a:ext cx="176269" cy="164571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0750438-E4A5-4873-1558-F5C7E5D5EB5F}"/>
              </a:ext>
            </a:extLst>
          </p:cNvPr>
          <p:cNvCxnSpPr>
            <a:cxnSpLocks/>
            <a:endCxn id="25" idx="2"/>
          </p:cNvCxnSpPr>
          <p:nvPr/>
        </p:nvCxnSpPr>
        <p:spPr>
          <a:xfrm>
            <a:off x="3593824" y="5037395"/>
            <a:ext cx="912747" cy="364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AE26204-7766-40B7-AF27-EC7627D29613}"/>
              </a:ext>
            </a:extLst>
          </p:cNvPr>
          <p:cNvCxnSpPr>
            <a:cxnSpLocks/>
          </p:cNvCxnSpPr>
          <p:nvPr/>
        </p:nvCxnSpPr>
        <p:spPr>
          <a:xfrm>
            <a:off x="1355789" y="5037395"/>
            <a:ext cx="2238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55540212-06FD-9A72-EFBE-C40D86410945}"/>
              </a:ext>
            </a:extLst>
          </p:cNvPr>
          <p:cNvSpPr txBox="1"/>
          <p:nvPr/>
        </p:nvSpPr>
        <p:spPr>
          <a:xfrm>
            <a:off x="1355789" y="4742895"/>
            <a:ext cx="2034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Municipality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6ADDA75-39FF-2024-BF09-B533F4F6D407}"/>
              </a:ext>
            </a:extLst>
          </p:cNvPr>
          <p:cNvSpPr txBox="1"/>
          <p:nvPr/>
        </p:nvSpPr>
        <p:spPr>
          <a:xfrm>
            <a:off x="1276881" y="5002703"/>
            <a:ext cx="2577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Collects and remits payments to capital provider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21C1065-E291-3BF8-E52E-43606F3F8A64}"/>
              </a:ext>
            </a:extLst>
          </p:cNvPr>
          <p:cNvSpPr/>
          <p:nvPr/>
        </p:nvSpPr>
        <p:spPr>
          <a:xfrm>
            <a:off x="8382841" y="4139674"/>
            <a:ext cx="176269" cy="164571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7C351BE-B256-EE0A-D38B-B4A5067EA6F0}"/>
              </a:ext>
            </a:extLst>
          </p:cNvPr>
          <p:cNvCxnSpPr>
            <a:cxnSpLocks/>
            <a:stCxn id="42" idx="7"/>
          </p:cNvCxnSpPr>
          <p:nvPr/>
        </p:nvCxnSpPr>
        <p:spPr>
          <a:xfrm flipV="1">
            <a:off x="8533296" y="3813331"/>
            <a:ext cx="404825" cy="350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64D74D5-EA6B-7B1B-876E-73CCAE4EC847}"/>
              </a:ext>
            </a:extLst>
          </p:cNvPr>
          <p:cNvCxnSpPr>
            <a:cxnSpLocks/>
          </p:cNvCxnSpPr>
          <p:nvPr/>
        </p:nvCxnSpPr>
        <p:spPr>
          <a:xfrm>
            <a:off x="8938121" y="3813331"/>
            <a:ext cx="22267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C02F852C-0D48-E0AA-3609-AA1F32B32ECC}"/>
              </a:ext>
            </a:extLst>
          </p:cNvPr>
          <p:cNvSpPr txBox="1"/>
          <p:nvPr/>
        </p:nvSpPr>
        <p:spPr>
          <a:xfrm>
            <a:off x="9631352" y="3508574"/>
            <a:ext cx="2034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Property Owner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5079756-4E74-0C48-16D5-86D6B362C317}"/>
              </a:ext>
            </a:extLst>
          </p:cNvPr>
          <p:cNvSpPr txBox="1"/>
          <p:nvPr/>
        </p:nvSpPr>
        <p:spPr>
          <a:xfrm>
            <a:off x="8882527" y="3824314"/>
            <a:ext cx="26974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Makes regular payments for Eligible Projects through an assessment placed on property </a:t>
            </a:r>
          </a:p>
        </p:txBody>
      </p:sp>
      <p:sp>
        <p:nvSpPr>
          <p:cNvPr id="50" name="Flowchart: Connector 49">
            <a:extLst>
              <a:ext uri="{FF2B5EF4-FFF2-40B4-BE49-F238E27FC236}">
                <a16:creationId xmlns:a16="http://schemas.microsoft.com/office/drawing/2014/main" id="{981F64C6-774E-2321-2D37-5D198CA666A5}"/>
              </a:ext>
            </a:extLst>
          </p:cNvPr>
          <p:cNvSpPr/>
          <p:nvPr/>
        </p:nvSpPr>
        <p:spPr>
          <a:xfrm>
            <a:off x="5141054" y="2902693"/>
            <a:ext cx="2153689" cy="2100010"/>
          </a:xfrm>
          <a:prstGeom prst="flowChartConnector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B7E8146-B009-BC52-ECED-B91575EE56C8}"/>
              </a:ext>
            </a:extLst>
          </p:cNvPr>
          <p:cNvSpPr txBox="1"/>
          <p:nvPr/>
        </p:nvSpPr>
        <p:spPr>
          <a:xfrm>
            <a:off x="5295521" y="3667324"/>
            <a:ext cx="1844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Flow of Money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97FFBC8-C5C2-227A-EED6-6DB101796DE5}"/>
              </a:ext>
            </a:extLst>
          </p:cNvPr>
          <p:cNvSpPr txBox="1"/>
          <p:nvPr/>
        </p:nvSpPr>
        <p:spPr>
          <a:xfrm>
            <a:off x="8000077" y="653568"/>
            <a:ext cx="395409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/>
              <a:t>Reminder:</a:t>
            </a:r>
          </a:p>
          <a:p>
            <a:r>
              <a:rPr lang="en-US" sz="2200"/>
              <a:t>This is 100% private capital</a:t>
            </a:r>
          </a:p>
        </p:txBody>
      </p:sp>
    </p:spTree>
    <p:extLst>
      <p:ext uri="{BB962C8B-B14F-4D97-AF65-F5344CB8AC3E}">
        <p14:creationId xmlns:p14="http://schemas.microsoft.com/office/powerpoint/2010/main" val="3784964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ABB85-5CB6-4FC7-AF24-16002E1B1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422" y="250385"/>
            <a:ext cx="11611155" cy="448215"/>
          </a:xfrm>
        </p:spPr>
        <p:txBody>
          <a:bodyPr/>
          <a:lstStyle/>
          <a:p>
            <a:r>
              <a:rPr lang="en-US">
                <a:solidFill>
                  <a:schemeClr val="accent4"/>
                </a:solidFill>
              </a:rPr>
              <a:t>Program Participants – Responsibilities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1DC2658-4E7B-4469-B9D8-8FBFB8A472F8}"/>
              </a:ext>
            </a:extLst>
          </p:cNvPr>
          <p:cNvSpPr/>
          <p:nvPr/>
        </p:nvSpPr>
        <p:spPr>
          <a:xfrm>
            <a:off x="6269865" y="997643"/>
            <a:ext cx="2257425" cy="5164074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CB2CEC-C6AC-4070-97E7-3F02B2D96A61}"/>
              </a:ext>
            </a:extLst>
          </p:cNvPr>
          <p:cNvSpPr/>
          <p:nvPr/>
        </p:nvSpPr>
        <p:spPr>
          <a:xfrm>
            <a:off x="8808312" y="997642"/>
            <a:ext cx="2257425" cy="5164073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40FEE3-0672-4730-AC2C-CED1CF3C5D68}"/>
              </a:ext>
            </a:extLst>
          </p:cNvPr>
          <p:cNvSpPr/>
          <p:nvPr/>
        </p:nvSpPr>
        <p:spPr>
          <a:xfrm>
            <a:off x="3659946" y="997642"/>
            <a:ext cx="2328897" cy="5164073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12ED15-157D-4F01-95C4-5AC0F65A0778}"/>
              </a:ext>
            </a:extLst>
          </p:cNvPr>
          <p:cNvSpPr/>
          <p:nvPr/>
        </p:nvSpPr>
        <p:spPr>
          <a:xfrm>
            <a:off x="1126263" y="997642"/>
            <a:ext cx="2324133" cy="5164073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BE60F10-4B61-411D-98E5-1F2F096EC9C7}"/>
              </a:ext>
            </a:extLst>
          </p:cNvPr>
          <p:cNvSpPr/>
          <p:nvPr/>
        </p:nvSpPr>
        <p:spPr>
          <a:xfrm>
            <a:off x="996645" y="1078387"/>
            <a:ext cx="10198710" cy="454739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Program Participants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19CE4A1-7C97-46F4-B3A6-24B45965A59A}"/>
              </a:ext>
            </a:extLst>
          </p:cNvPr>
          <p:cNvSpPr/>
          <p:nvPr/>
        </p:nvSpPr>
        <p:spPr>
          <a:xfrm>
            <a:off x="4225245" y="1631163"/>
            <a:ext cx="1238319" cy="11039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F80D845-48E0-484B-BDB3-E440AE0894AB}"/>
              </a:ext>
            </a:extLst>
          </p:cNvPr>
          <p:cNvSpPr/>
          <p:nvPr/>
        </p:nvSpPr>
        <p:spPr>
          <a:xfrm>
            <a:off x="1702523" y="1631163"/>
            <a:ext cx="1238319" cy="11039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9" name="Graphic 8" descr="Schoolhouse outline">
            <a:extLst>
              <a:ext uri="{FF2B5EF4-FFF2-40B4-BE49-F238E27FC236}">
                <a16:creationId xmlns:a16="http://schemas.microsoft.com/office/drawing/2014/main" id="{BED34668-114C-444F-82EC-8EB4D4941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64482" y="1658010"/>
            <a:ext cx="914400" cy="914400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433A84EC-92F3-44D4-A093-4D0901AB100F}"/>
              </a:ext>
            </a:extLst>
          </p:cNvPr>
          <p:cNvSpPr/>
          <p:nvPr/>
        </p:nvSpPr>
        <p:spPr>
          <a:xfrm>
            <a:off x="6709432" y="1631163"/>
            <a:ext cx="1238319" cy="11039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6" name="Graphic 15" descr="Bank outline">
            <a:extLst>
              <a:ext uri="{FF2B5EF4-FFF2-40B4-BE49-F238E27FC236}">
                <a16:creationId xmlns:a16="http://schemas.microsoft.com/office/drawing/2014/main" id="{7FAA6377-FE93-40FE-AC00-5A0AF42468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02931" y="1671090"/>
            <a:ext cx="914400" cy="914400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DCE409C1-FB32-406F-B576-FB370F8C14B8}"/>
              </a:ext>
            </a:extLst>
          </p:cNvPr>
          <p:cNvSpPr/>
          <p:nvPr/>
        </p:nvSpPr>
        <p:spPr>
          <a:xfrm>
            <a:off x="9317864" y="1631163"/>
            <a:ext cx="1238319" cy="11039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5" name="Graphic 14" descr="Construction worker male outline">
            <a:extLst>
              <a:ext uri="{FF2B5EF4-FFF2-40B4-BE49-F238E27FC236}">
                <a16:creationId xmlns:a16="http://schemas.microsoft.com/office/drawing/2014/main" id="{6470423C-9CA9-47C2-B1C3-EDBFF0C3EDF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42279" y="1777075"/>
            <a:ext cx="789486" cy="78948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C9DAA54-BEF6-470C-9F66-BA037DAB10C0}"/>
              </a:ext>
            </a:extLst>
          </p:cNvPr>
          <p:cNvSpPr txBox="1"/>
          <p:nvPr/>
        </p:nvSpPr>
        <p:spPr>
          <a:xfrm>
            <a:off x="1512663" y="2803701"/>
            <a:ext cx="1618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Municipality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3EC1EC-7BB3-4C81-AB1F-6BBA43842141}"/>
              </a:ext>
            </a:extLst>
          </p:cNvPr>
          <p:cNvSpPr txBox="1"/>
          <p:nvPr/>
        </p:nvSpPr>
        <p:spPr>
          <a:xfrm>
            <a:off x="4051110" y="2790529"/>
            <a:ext cx="1618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Capital Providers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44159A2-B538-477C-9E44-1301C2DF3B65}"/>
              </a:ext>
            </a:extLst>
          </p:cNvPr>
          <p:cNvSpPr txBox="1"/>
          <p:nvPr/>
        </p:nvSpPr>
        <p:spPr>
          <a:xfrm>
            <a:off x="6519570" y="2821774"/>
            <a:ext cx="1618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Technical Evaluator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C3C0283-2075-477E-8DA4-FBD36F47FC1C}"/>
              </a:ext>
            </a:extLst>
          </p:cNvPr>
          <p:cNvSpPr txBox="1"/>
          <p:nvPr/>
        </p:nvSpPr>
        <p:spPr>
          <a:xfrm>
            <a:off x="9128002" y="2821774"/>
            <a:ext cx="1618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Technical Reviewer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3C1A61-1A50-4DC0-B947-CB2312D42D10}"/>
              </a:ext>
            </a:extLst>
          </p:cNvPr>
          <p:cNvSpPr txBox="1"/>
          <p:nvPr/>
        </p:nvSpPr>
        <p:spPr>
          <a:xfrm>
            <a:off x="1265533" y="3510988"/>
            <a:ext cx="2198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Must opt-in to program and agree to collect and remit money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55D895F-1720-4923-B3B5-33BA08018F35}"/>
              </a:ext>
            </a:extLst>
          </p:cNvPr>
          <p:cNvSpPr txBox="1"/>
          <p:nvPr/>
        </p:nvSpPr>
        <p:spPr>
          <a:xfrm>
            <a:off x="3750010" y="3505835"/>
            <a:ext cx="2148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31775" indent="-231775">
              <a:buFont typeface="Arial" panose="020B0604020202020204" pitchFamily="34" charset="0"/>
              <a:buChar char="•"/>
              <a:defRPr sz="1200"/>
            </a:lvl1pPr>
          </a:lstStyle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Provides financing</a:t>
            </a:r>
          </a:p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Manages the process for project applicant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205EEF4-924F-4EAD-A812-04594B46A3AA}"/>
              </a:ext>
            </a:extLst>
          </p:cNvPr>
          <p:cNvSpPr txBox="1"/>
          <p:nvPr/>
        </p:nvSpPr>
        <p:spPr>
          <a:xfrm>
            <a:off x="6381150" y="3524255"/>
            <a:ext cx="2129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31775" indent="-231775">
              <a:buFont typeface="Arial" panose="020B0604020202020204" pitchFamily="34" charset="0"/>
              <a:buChar char="•"/>
              <a:defRPr sz="1200"/>
            </a:lvl1pPr>
          </a:lstStyle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Performs technical work</a:t>
            </a:r>
          </a:p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Advises project scope and design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85E8D1A-70FF-4F24-9DA3-04F762B830E9}"/>
              </a:ext>
            </a:extLst>
          </p:cNvPr>
          <p:cNvSpPr txBox="1"/>
          <p:nvPr/>
        </p:nvSpPr>
        <p:spPr>
          <a:xfrm>
            <a:off x="8917495" y="3524255"/>
            <a:ext cx="20390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31775" indent="-231775">
              <a:buFont typeface="Arial" panose="020B0604020202020204" pitchFamily="34" charset="0"/>
              <a:buChar char="•"/>
              <a:defRPr sz="1200"/>
            </a:lvl1pPr>
          </a:lstStyle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Ensures technical eligibility</a:t>
            </a:r>
          </a:p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Certifies building energy efficiency performance</a:t>
            </a:r>
          </a:p>
        </p:txBody>
      </p:sp>
      <p:sp>
        <p:nvSpPr>
          <p:cNvPr id="36" name="Slide Number Placeholder 2">
            <a:extLst>
              <a:ext uri="{FF2B5EF4-FFF2-40B4-BE49-F238E27FC236}">
                <a16:creationId xmlns:a16="http://schemas.microsoft.com/office/drawing/2014/main" id="{0737B635-35F5-42AB-A1B0-5722D713C110}"/>
              </a:ext>
            </a:extLst>
          </p:cNvPr>
          <p:cNvSpPr txBox="1">
            <a:spLocks/>
          </p:cNvSpPr>
          <p:nvPr/>
        </p:nvSpPr>
        <p:spPr>
          <a:xfrm>
            <a:off x="9261444" y="63714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DA3AE5-B426-4FA2-BA52-B0B155F19B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Graphic 10" descr="Building outline">
            <a:extLst>
              <a:ext uri="{FF2B5EF4-FFF2-40B4-BE49-F238E27FC236}">
                <a16:creationId xmlns:a16="http://schemas.microsoft.com/office/drawing/2014/main" id="{2CA20A9B-7ACA-4C16-A8BC-DEEC5660317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71390" y="1725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099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539FEC37-9611-4274-B033-E7A3AEB5B9AC}"/>
              </a:ext>
            </a:extLst>
          </p:cNvPr>
          <p:cNvSpPr/>
          <p:nvPr/>
        </p:nvSpPr>
        <p:spPr>
          <a:xfrm>
            <a:off x="9674685" y="823319"/>
            <a:ext cx="2155550" cy="5490337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Offers capital providers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extremely strong loan security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position similar to a tax lien on a property, which sits in a senior position to other encumbrances on the property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Garden State Program is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“open platform”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 —meaning that any capital provider that meets certain basic requisites may participate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55D1BFD-09FA-4737-A255-9F3BA19400ED}"/>
              </a:ext>
            </a:extLst>
          </p:cNvPr>
          <p:cNvSpPr/>
          <p:nvPr/>
        </p:nvSpPr>
        <p:spPr>
          <a:xfrm>
            <a:off x="5051625" y="814428"/>
            <a:ext cx="2155550" cy="5490337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Increasing comfort level with consenting to C-PACE loans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They can see the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enhancement of the value of their collateral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Lack of ability to accelerate C-PACE financing is critical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Unique feature means that the magnitude of C-PACE payment defaults remain manageable 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Mortgage lenders are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entering the market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E887213-BAEB-47CB-BF95-E1B89060BE6F}"/>
              </a:ext>
            </a:extLst>
          </p:cNvPr>
          <p:cNvSpPr/>
          <p:nvPr/>
        </p:nvSpPr>
        <p:spPr>
          <a:xfrm>
            <a:off x="351915" y="823319"/>
            <a:ext cx="2155550" cy="5490337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9063" marR="0" lvl="0" indent="-119063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Get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longer term financing </a:t>
            </a:r>
          </a:p>
          <a:p>
            <a:pPr marL="119063" marR="0" lvl="0" indent="-119063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Lower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interest rates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9063" marR="0" lvl="0" indent="-119063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Smaller debt service payments make it much easier for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projects to pencil out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9063" marR="0" lvl="0" indent="-119063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No recourse to business owners—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no personal guarantees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9063" marR="0" lvl="0" indent="-119063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Changes the conversation in context of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voluntary transfer of property</a:t>
            </a:r>
          </a:p>
          <a:p>
            <a:pPr marL="119063" marR="0" lvl="0" indent="-119063" algn="l" defTabSz="1947863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Off-balance sheet accounting treatment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BCC0299-4F70-46FE-8FAE-9ECDC30413C4}"/>
              </a:ext>
            </a:extLst>
          </p:cNvPr>
          <p:cNvSpPr/>
          <p:nvPr/>
        </p:nvSpPr>
        <p:spPr>
          <a:xfrm>
            <a:off x="2718057" y="823319"/>
            <a:ext cx="2155550" cy="5490337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Opportunities, without a funding outlay, to: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Support measures that will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reduce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greenhouse gas and criteria pollutants emitted by their C&amp;I sector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Support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resiliency measures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that could be of critical importance to local businesses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Enhance the tax base due to property improvements and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new construction projects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Boost local economic development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D88EF2C-5AB9-41EF-834D-ECF6BA8C7D1C}"/>
              </a:ext>
            </a:extLst>
          </p:cNvPr>
          <p:cNvSpPr/>
          <p:nvPr/>
        </p:nvSpPr>
        <p:spPr>
          <a:xfrm>
            <a:off x="7371372" y="833268"/>
            <a:ext cx="2155550" cy="5490337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Helps contractors better convert leads to deals for energy upgrades by giving property owners access to up to 100% up-front financing for up to 30 years</a:t>
            </a:r>
          </a:p>
          <a:p>
            <a:pPr marL="115888" marR="0" lvl="0" indent="-115888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Allows for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deeper energy efficiency, renewable energy, and resiliency improvements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because of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increased affordability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for borrowers</a:t>
            </a:r>
          </a:p>
        </p:txBody>
      </p:sp>
      <p:sp>
        <p:nvSpPr>
          <p:cNvPr id="5" name="Title 71">
            <a:extLst>
              <a:ext uri="{FF2B5EF4-FFF2-40B4-BE49-F238E27FC236}">
                <a16:creationId xmlns:a16="http://schemas.microsoft.com/office/drawing/2014/main" id="{7253DAAF-81BE-4B91-AA09-B07FDE407674}"/>
              </a:ext>
            </a:extLst>
          </p:cNvPr>
          <p:cNvSpPr txBox="1">
            <a:spLocks/>
          </p:cNvSpPr>
          <p:nvPr/>
        </p:nvSpPr>
        <p:spPr>
          <a:xfrm>
            <a:off x="290422" y="81883"/>
            <a:ext cx="11611155" cy="87989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Program Participants - Benefits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5502C4-DADE-4630-B649-B226BF887363}"/>
              </a:ext>
            </a:extLst>
          </p:cNvPr>
          <p:cNvSpPr/>
          <p:nvPr/>
        </p:nvSpPr>
        <p:spPr>
          <a:xfrm>
            <a:off x="293316" y="696849"/>
            <a:ext cx="11608261" cy="454739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STAKEHOLDER BENEFITS</a:t>
            </a:r>
          </a:p>
        </p:txBody>
      </p:sp>
      <p:sp>
        <p:nvSpPr>
          <p:cNvPr id="31" name="Slide Number Placeholder 2">
            <a:extLst>
              <a:ext uri="{FF2B5EF4-FFF2-40B4-BE49-F238E27FC236}">
                <a16:creationId xmlns:a16="http://schemas.microsoft.com/office/drawing/2014/main" id="{3F64CC49-F730-466F-A7B2-F04E3C8D00D1}"/>
              </a:ext>
            </a:extLst>
          </p:cNvPr>
          <p:cNvSpPr txBox="1">
            <a:spLocks/>
          </p:cNvSpPr>
          <p:nvPr/>
        </p:nvSpPr>
        <p:spPr>
          <a:xfrm>
            <a:off x="9250732" y="64009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DA3AE5-B426-4FA2-BA52-B0B155F19B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140C2568-39C1-480C-B227-7B9395B40508}"/>
              </a:ext>
            </a:extLst>
          </p:cNvPr>
          <p:cNvSpPr/>
          <p:nvPr/>
        </p:nvSpPr>
        <p:spPr>
          <a:xfrm>
            <a:off x="827254" y="1223643"/>
            <a:ext cx="1238319" cy="11039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79AF572-2DBC-40E4-8E67-EDA1F9466566}"/>
              </a:ext>
            </a:extLst>
          </p:cNvPr>
          <p:cNvSpPr/>
          <p:nvPr/>
        </p:nvSpPr>
        <p:spPr>
          <a:xfrm>
            <a:off x="3120328" y="1223643"/>
            <a:ext cx="1238319" cy="11039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9A781628-9684-41AA-851D-94E5574B0032}"/>
              </a:ext>
            </a:extLst>
          </p:cNvPr>
          <p:cNvSpPr/>
          <p:nvPr/>
        </p:nvSpPr>
        <p:spPr>
          <a:xfrm>
            <a:off x="7809844" y="1223643"/>
            <a:ext cx="1238319" cy="11039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E49C281-1203-425E-8349-A90EB13D3B77}"/>
              </a:ext>
            </a:extLst>
          </p:cNvPr>
          <p:cNvSpPr/>
          <p:nvPr/>
        </p:nvSpPr>
        <p:spPr>
          <a:xfrm>
            <a:off x="10138541" y="1223643"/>
            <a:ext cx="1238319" cy="11039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7" name="Graphic 66" descr="Bank outline">
            <a:extLst>
              <a:ext uri="{FF2B5EF4-FFF2-40B4-BE49-F238E27FC236}">
                <a16:creationId xmlns:a16="http://schemas.microsoft.com/office/drawing/2014/main" id="{63F7AC71-54F5-4F1F-91CD-CE4DEA680E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00500" y="1276078"/>
            <a:ext cx="914400" cy="914400"/>
          </a:xfrm>
          <a:prstGeom prst="rect">
            <a:avLst/>
          </a:prstGeom>
        </p:spPr>
      </p:pic>
      <p:pic>
        <p:nvPicPr>
          <p:cNvPr id="68" name="Graphic 67" descr="Building outline">
            <a:extLst>
              <a:ext uri="{FF2B5EF4-FFF2-40B4-BE49-F238E27FC236}">
                <a16:creationId xmlns:a16="http://schemas.microsoft.com/office/drawing/2014/main" id="{17553A04-1F3C-4A03-898F-13FC176286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9213" y="1318430"/>
            <a:ext cx="914400" cy="914400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E9CF4255-DEF6-4CE8-8F18-865B87466315}"/>
              </a:ext>
            </a:extLst>
          </p:cNvPr>
          <p:cNvSpPr txBox="1"/>
          <p:nvPr/>
        </p:nvSpPr>
        <p:spPr>
          <a:xfrm>
            <a:off x="207343" y="2279992"/>
            <a:ext cx="24781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Property Owners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E871FC9-08B9-42B5-B96F-0C3EA2989696}"/>
              </a:ext>
            </a:extLst>
          </p:cNvPr>
          <p:cNvSpPr txBox="1"/>
          <p:nvPr/>
        </p:nvSpPr>
        <p:spPr>
          <a:xfrm>
            <a:off x="2526325" y="2279992"/>
            <a:ext cx="24781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Municipalities</a:t>
            </a:r>
          </a:p>
        </p:txBody>
      </p:sp>
      <p:pic>
        <p:nvPicPr>
          <p:cNvPr id="72" name="Graphic 71" descr="Schoolhouse outline">
            <a:extLst>
              <a:ext uri="{FF2B5EF4-FFF2-40B4-BE49-F238E27FC236}">
                <a16:creationId xmlns:a16="http://schemas.microsoft.com/office/drawing/2014/main" id="{A08FDE08-8BE7-4DD7-A96A-91FDADA96A8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282287" y="1238224"/>
            <a:ext cx="914400" cy="9144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E78EA827-F71D-44F6-9531-2B970166B19C}"/>
              </a:ext>
            </a:extLst>
          </p:cNvPr>
          <p:cNvGrpSpPr/>
          <p:nvPr/>
        </p:nvGrpSpPr>
        <p:grpSpPr>
          <a:xfrm>
            <a:off x="4851478" y="1223643"/>
            <a:ext cx="2478140" cy="1394903"/>
            <a:chOff x="4851478" y="1223643"/>
            <a:chExt cx="2478140" cy="1394903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A4B5139-99D0-4A23-BA82-894311BE1AE1}"/>
                </a:ext>
              </a:extLst>
            </p:cNvPr>
            <p:cNvSpPr/>
            <p:nvPr/>
          </p:nvSpPr>
          <p:spPr>
            <a:xfrm>
              <a:off x="5429461" y="1223643"/>
              <a:ext cx="1238319" cy="110397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73" name="Graphic 72" descr="Open envelope outline">
              <a:extLst>
                <a:ext uri="{FF2B5EF4-FFF2-40B4-BE49-F238E27FC236}">
                  <a16:creationId xmlns:a16="http://schemas.microsoft.com/office/drawing/2014/main" id="{A5A8C6FA-360C-4B78-8946-0E58B49C659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629274" y="1276078"/>
              <a:ext cx="838692" cy="838692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9222C3C9-7BE5-4D26-8C6F-B2E15C530C50}"/>
                </a:ext>
              </a:extLst>
            </p:cNvPr>
            <p:cNvSpPr txBox="1"/>
            <p:nvPr/>
          </p:nvSpPr>
          <p:spPr>
            <a:xfrm>
              <a:off x="4851478" y="2279992"/>
              <a:ext cx="247814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Mortgage Holders</a:t>
              </a:r>
            </a:p>
          </p:txBody>
        </p: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73044033-1C94-4C3D-B064-B4D8D3D1E394}"/>
              </a:ext>
            </a:extLst>
          </p:cNvPr>
          <p:cNvSpPr txBox="1"/>
          <p:nvPr/>
        </p:nvSpPr>
        <p:spPr>
          <a:xfrm>
            <a:off x="9518630" y="2323977"/>
            <a:ext cx="24781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Capital Providers</a:t>
            </a:r>
          </a:p>
        </p:txBody>
      </p:sp>
      <p:pic>
        <p:nvPicPr>
          <p:cNvPr id="79" name="Graphic 78" descr="Construction worker male outline">
            <a:extLst>
              <a:ext uri="{FF2B5EF4-FFF2-40B4-BE49-F238E27FC236}">
                <a16:creationId xmlns:a16="http://schemas.microsoft.com/office/drawing/2014/main" id="{EA44408D-7E43-464E-860E-C695CD1EECE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34261" y="1380887"/>
            <a:ext cx="789486" cy="789486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4D9675E-88D4-4688-8AC5-7E380C9EEBB1}"/>
              </a:ext>
            </a:extLst>
          </p:cNvPr>
          <p:cNvSpPr txBox="1"/>
          <p:nvPr/>
        </p:nvSpPr>
        <p:spPr>
          <a:xfrm>
            <a:off x="7623491" y="2302403"/>
            <a:ext cx="1618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Contractors</a:t>
            </a:r>
          </a:p>
        </p:txBody>
      </p:sp>
    </p:spTree>
    <p:extLst>
      <p:ext uri="{BB962C8B-B14F-4D97-AF65-F5344CB8AC3E}">
        <p14:creationId xmlns:p14="http://schemas.microsoft.com/office/powerpoint/2010/main" val="2776640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AB65C-EC89-1553-0944-DAAC2CCC6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71">
            <a:extLst>
              <a:ext uri="{FF2B5EF4-FFF2-40B4-BE49-F238E27FC236}">
                <a16:creationId xmlns:a16="http://schemas.microsoft.com/office/drawing/2014/main" id="{BCCE27DA-7494-2710-2E1C-C8F135FB4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422" y="250560"/>
            <a:ext cx="11611155" cy="530676"/>
          </a:xfrm>
        </p:spPr>
        <p:txBody>
          <a:bodyPr/>
          <a:lstStyle/>
          <a:p>
            <a:r>
              <a:rPr lang="en-US" sz="2800">
                <a:solidFill>
                  <a:schemeClr val="accent4"/>
                </a:solidFill>
              </a:rPr>
              <a:t>The Ask</a:t>
            </a:r>
            <a:endParaRPr lang="en-US" sz="1600">
              <a:solidFill>
                <a:schemeClr val="accent4"/>
              </a:solidFill>
            </a:endParaRPr>
          </a:p>
        </p:txBody>
      </p:sp>
      <p:sp>
        <p:nvSpPr>
          <p:cNvPr id="50" name="Slide Number Placeholder 2">
            <a:extLst>
              <a:ext uri="{FF2B5EF4-FFF2-40B4-BE49-F238E27FC236}">
                <a16:creationId xmlns:a16="http://schemas.microsoft.com/office/drawing/2014/main" id="{3D7B332D-FA8E-80CD-D914-0F7CE520B851}"/>
              </a:ext>
            </a:extLst>
          </p:cNvPr>
          <p:cNvSpPr txBox="1">
            <a:spLocks/>
          </p:cNvSpPr>
          <p:nvPr/>
        </p:nvSpPr>
        <p:spPr>
          <a:xfrm>
            <a:off x="9356694" y="63428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DA3AE5-B426-4FA2-BA52-B0B155F19B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E0C43E-C423-59B9-06B7-A2F68AB5BBC8}"/>
              </a:ext>
            </a:extLst>
          </p:cNvPr>
          <p:cNvSpPr txBox="1"/>
          <p:nvPr/>
        </p:nvSpPr>
        <p:spPr>
          <a:xfrm>
            <a:off x="374904" y="900108"/>
            <a:ext cx="10515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Become a Participating Municipality:</a:t>
            </a: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Adopt the C-PACE Program Opt-In Ordinance</a:t>
            </a:r>
          </a:p>
          <a:p>
            <a:endParaRPr lang="en-US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Enter into the Program Agreement with NJEDA</a:t>
            </a:r>
          </a:p>
          <a:p>
            <a:endParaRPr lang="en-US"/>
          </a:p>
          <a:p>
            <a:endParaRPr lang="en-US" sz="2400"/>
          </a:p>
          <a:p>
            <a:r>
              <a:rPr lang="en-US" sz="2400"/>
              <a:t>Why?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There’s no sign-up cost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All documents are pre-drafted</a:t>
            </a:r>
          </a:p>
          <a:p>
            <a:endParaRPr lang="en-US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Enabled to recoup up to $1,250/project per year for administrative costs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ED2E07BC-5104-A548-4747-79EC91E93CF7}"/>
              </a:ext>
            </a:extLst>
          </p:cNvPr>
          <p:cNvSpPr/>
          <p:nvPr/>
        </p:nvSpPr>
        <p:spPr>
          <a:xfrm rot="17209759">
            <a:off x="7498081" y="1550132"/>
            <a:ext cx="365760" cy="1051560"/>
          </a:xfrm>
          <a:prstGeom prst="up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1B9F6EE0-6222-D851-364E-ACA988E9081E}"/>
              </a:ext>
            </a:extLst>
          </p:cNvPr>
          <p:cNvSpPr/>
          <p:nvPr/>
        </p:nvSpPr>
        <p:spPr>
          <a:xfrm rot="15363383">
            <a:off x="7496226" y="1916379"/>
            <a:ext cx="365760" cy="1051560"/>
          </a:xfrm>
          <a:prstGeom prst="up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DED32E-D9B2-9DEC-3119-FCD9B63F5E36}"/>
              </a:ext>
            </a:extLst>
          </p:cNvPr>
          <p:cNvSpPr txBox="1"/>
          <p:nvPr/>
        </p:nvSpPr>
        <p:spPr>
          <a:xfrm>
            <a:off x="8133637" y="2075912"/>
            <a:ext cx="431134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One-Time action, not per project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959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NJEDA FInal">
      <a:dk1>
        <a:srgbClr val="00587B"/>
      </a:dk1>
      <a:lt1>
        <a:srgbClr val="FFFFFF"/>
      </a:lt1>
      <a:dk2>
        <a:srgbClr val="00365B"/>
      </a:dk2>
      <a:lt2>
        <a:srgbClr val="FFFFFE"/>
      </a:lt2>
      <a:accent1>
        <a:srgbClr val="00587B"/>
      </a:accent1>
      <a:accent2>
        <a:srgbClr val="83BD00"/>
      </a:accent2>
      <a:accent3>
        <a:srgbClr val="053853"/>
      </a:accent3>
      <a:accent4>
        <a:srgbClr val="00587B"/>
      </a:accent4>
      <a:accent5>
        <a:srgbClr val="568239"/>
      </a:accent5>
      <a:accent6>
        <a:srgbClr val="000000"/>
      </a:accent6>
      <a:hlink>
        <a:srgbClr val="83BD00"/>
      </a:hlink>
      <a:folHlink>
        <a:srgbClr val="006B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NJEDA">
      <a:dk1>
        <a:sysClr val="windowText" lastClr="000000"/>
      </a:dk1>
      <a:lt1>
        <a:sysClr val="window" lastClr="FFFFFF"/>
      </a:lt1>
      <a:dk2>
        <a:srgbClr val="555555"/>
      </a:dk2>
      <a:lt2>
        <a:srgbClr val="DDDDDD"/>
      </a:lt2>
      <a:accent1>
        <a:srgbClr val="84BF43"/>
      </a:accent1>
      <a:accent2>
        <a:srgbClr val="BAE30B"/>
      </a:accent2>
      <a:accent3>
        <a:srgbClr val="FADC33"/>
      </a:accent3>
      <a:accent4>
        <a:srgbClr val="00597C"/>
      </a:accent4>
      <a:accent5>
        <a:srgbClr val="002F42"/>
      </a:accent5>
      <a:accent6>
        <a:srgbClr val="001E2A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0902-v1 NJEDA Template" id="{B6A5890A-DF74-454F-BEF3-E799FA84D37F}" vid="{D3B28814-5D53-4CD2-8458-3D6CC8C80706}"/>
    </a:ext>
  </a:extLst>
</a:theme>
</file>

<file path=ppt/theme/theme3.xml><?xml version="1.0" encoding="utf-8"?>
<a:theme xmlns:a="http://schemas.openxmlformats.org/drawingml/2006/main" name="2_Office Theme">
  <a:themeElements>
    <a:clrScheme name="NJEDA">
      <a:dk1>
        <a:sysClr val="windowText" lastClr="000000"/>
      </a:dk1>
      <a:lt1>
        <a:sysClr val="window" lastClr="FFFFFF"/>
      </a:lt1>
      <a:dk2>
        <a:srgbClr val="555555"/>
      </a:dk2>
      <a:lt2>
        <a:srgbClr val="DDDDDD"/>
      </a:lt2>
      <a:accent1>
        <a:srgbClr val="84BF43"/>
      </a:accent1>
      <a:accent2>
        <a:srgbClr val="BAE30B"/>
      </a:accent2>
      <a:accent3>
        <a:srgbClr val="FADC33"/>
      </a:accent3>
      <a:accent4>
        <a:srgbClr val="00597C"/>
      </a:accent4>
      <a:accent5>
        <a:srgbClr val="002F42"/>
      </a:accent5>
      <a:accent6>
        <a:srgbClr val="001E2A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0902-v1 NJEDA Template" id="{B6A5890A-DF74-454F-BEF3-E799FA84D37F}" vid="{D3B28814-5D53-4CD2-8458-3D6CC8C8070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C88C3221F4824D9C91C7C0827DB74B" ma:contentTypeVersion="16" ma:contentTypeDescription="Create a new document." ma:contentTypeScope="" ma:versionID="4ef9b49fba16afa3938b81bc5984c2a3">
  <xsd:schema xmlns:xsd="http://www.w3.org/2001/XMLSchema" xmlns:xs="http://www.w3.org/2001/XMLSchema" xmlns:p="http://schemas.microsoft.com/office/2006/metadata/properties" xmlns:ns2="a8e1cde0-adb6-4e24-85ce-c65cbc28d982" xmlns:ns3="89f951c7-df92-496d-8ce5-925bb6bc6325" targetNamespace="http://schemas.microsoft.com/office/2006/metadata/properties" ma:root="true" ma:fieldsID="99203da3f37109a31810180459635db2" ns2:_="" ns3:_="">
    <xsd:import namespace="a8e1cde0-adb6-4e24-85ce-c65cbc28d982"/>
    <xsd:import namespace="89f951c7-df92-496d-8ce5-925bb6bc632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_Flow_SignoffStatu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e1cde0-adb6-4e24-85ce-c65cbc28d98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0bba6224-55b3-4400-9c2b-5cfe89197132}" ma:internalName="TaxCatchAll" ma:showField="CatchAllData" ma:web="a8e1cde0-adb6-4e24-85ce-c65cbc28d9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951c7-df92-496d-8ce5-925bb6bc63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11e0922-9ae0-488a-a7a6-19509e3995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e1cde0-adb6-4e24-85ce-c65cbc28d982" xsi:nil="true"/>
    <lcf76f155ced4ddcb4097134ff3c332f xmlns="89f951c7-df92-496d-8ce5-925bb6bc6325">
      <Terms xmlns="http://schemas.microsoft.com/office/infopath/2007/PartnerControls"/>
    </lcf76f155ced4ddcb4097134ff3c332f>
    <_Flow_SignoffStatus xmlns="89f951c7-df92-496d-8ce5-925bb6bc6325" xsi:nil="true"/>
    <_dlc_DocId xmlns="a8e1cde0-adb6-4e24-85ce-c65cbc28d982">2WUAXHFJ4HNJ-1498995380-928086</_dlc_DocId>
    <_dlc_DocIdUrl xmlns="a8e1cde0-adb6-4e24-85ce-c65cbc28d982">
      <Url>https://njslom.sharepoint.com/sites/NJLMFiles/_layouts/15/DocIdRedir.aspx?ID=2WUAXHFJ4HNJ-1498995380-928086</Url>
      <Description>2WUAXHFJ4HNJ-1498995380-928086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C2ADB2F-1A46-4E97-8690-B1B078CED98A}"/>
</file>

<file path=customXml/itemProps2.xml><?xml version="1.0" encoding="utf-8"?>
<ds:datastoreItem xmlns:ds="http://schemas.openxmlformats.org/officeDocument/2006/customXml" ds:itemID="{CF1C846F-1228-4D3D-B8D4-14B9D2D0C9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0404B7-31DD-4410-88DA-F2A49C437A9B}">
  <ds:schemaRefs>
    <ds:schemaRef ds:uri="7e442f8c-2b69-4ac9-9723-b3795c5148a8"/>
    <ds:schemaRef ds:uri="9382d575-a208-4d11-8bef-aa19ed0b780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70E4B780-C24C-4B9C-A02F-7BCB1A3B4197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720</Words>
  <Application>Microsoft Office PowerPoint</Application>
  <PresentationFormat>Widescreen</PresentationFormat>
  <Paragraphs>164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1_Office Theme</vt:lpstr>
      <vt:lpstr>3_Office Theme</vt:lpstr>
      <vt:lpstr>2_Office Theme</vt:lpstr>
      <vt:lpstr>  Max Frank Senior Project Officer  Gardenstatecpace@njeda.gov   </vt:lpstr>
      <vt:lpstr>C-PACE Basics </vt:lpstr>
      <vt:lpstr>National Market Data - through 2024</vt:lpstr>
      <vt:lpstr>PowerPoint Presentation</vt:lpstr>
      <vt:lpstr>Program Eligibility</vt:lpstr>
      <vt:lpstr>Repayment Process</vt:lpstr>
      <vt:lpstr>Program Participants – Responsibilities</vt:lpstr>
      <vt:lpstr>PowerPoint Presentation</vt:lpstr>
      <vt:lpstr>The Ask</vt:lpstr>
      <vt:lpstr>Thank you  Gardenstatecpace@njeda.gov   www.njeda.gov/c-pace/</vt:lpstr>
    </vt:vector>
  </TitlesOfParts>
  <Company>NJEDA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 Frank</dc:creator>
  <cp:lastModifiedBy>Lori Buckelew</cp:lastModifiedBy>
  <cp:revision>5</cp:revision>
  <dcterms:created xsi:type="dcterms:W3CDTF">2025-03-03T15:22:56Z</dcterms:created>
  <dcterms:modified xsi:type="dcterms:W3CDTF">2025-03-05T16:37:26Z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0x01010038C88C3221F4824D9C91C7C0827DB74B</vt:lpwstr>
  </property>
  <property fmtid="{D5CDD505-2E9C-101B-9397-08002B2CF9AE}" pid="3" name="MediaServiceImageTags">
    <vt:lpwstr/>
  </property>
  <property fmtid="{D5CDD505-2E9C-101B-9397-08002B2CF9AE}" pid="4" name="_dlc_DocIdItemGuid">
    <vt:lpwstr>71415658-44eb-4523-832e-b63407bef269</vt:lpwstr>
  </property>
</Properties>
</file>