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7" r:id="rId5"/>
    <p:sldId id="263" r:id="rId6"/>
    <p:sldId id="259" r:id="rId7"/>
    <p:sldId id="258" r:id="rId8"/>
    <p:sldId id="261" r:id="rId9"/>
    <p:sldId id="262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F47E0C-D46E-455D-AE6B-7B74BF92476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370DE62-0315-4A3D-A8C6-16BA9A48FCF2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200" dirty="0" smtClean="0"/>
            <a:t>Application is made to City/State</a:t>
          </a:r>
          <a:endParaRPr lang="en-US" sz="1200" dirty="0"/>
        </a:p>
      </dgm:t>
    </dgm:pt>
    <dgm:pt modelId="{794063C4-F83A-4C2E-9D48-DBA9FE6E670B}" type="parTrans" cxnId="{73C7CFBD-FB1E-44F0-B9DD-702EA6C70BBB}">
      <dgm:prSet/>
      <dgm:spPr/>
      <dgm:t>
        <a:bodyPr/>
        <a:lstStyle/>
        <a:p>
          <a:endParaRPr lang="en-US"/>
        </a:p>
      </dgm:t>
    </dgm:pt>
    <dgm:pt modelId="{4358C66F-C9F8-4F10-AF03-69FE88FDAD32}" type="sibTrans" cxnId="{73C7CFBD-FB1E-44F0-B9DD-702EA6C70BBB}">
      <dgm:prSet/>
      <dgm:spPr/>
      <dgm:t>
        <a:bodyPr/>
        <a:lstStyle/>
        <a:p>
          <a:endParaRPr lang="en-US"/>
        </a:p>
      </dgm:t>
    </dgm:pt>
    <dgm:pt modelId="{5E301435-4577-45EE-90BC-DE5555C8E188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200" dirty="0" smtClean="0"/>
            <a:t>JC CCB reviews application to confirm compliance with local rules</a:t>
          </a:r>
          <a:endParaRPr lang="en-US" sz="1200" dirty="0"/>
        </a:p>
      </dgm:t>
    </dgm:pt>
    <dgm:pt modelId="{AF601336-8875-4E32-B708-B712E0EE5EC8}" type="parTrans" cxnId="{51DA509B-57C7-4016-A6E4-B95E8F38E779}">
      <dgm:prSet/>
      <dgm:spPr/>
      <dgm:t>
        <a:bodyPr/>
        <a:lstStyle/>
        <a:p>
          <a:endParaRPr lang="en-US"/>
        </a:p>
      </dgm:t>
    </dgm:pt>
    <dgm:pt modelId="{F9F39A85-9BE5-481F-BFD0-5784978F0C7D}" type="sibTrans" cxnId="{51DA509B-57C7-4016-A6E4-B95E8F38E779}">
      <dgm:prSet/>
      <dgm:spPr/>
      <dgm:t>
        <a:bodyPr/>
        <a:lstStyle/>
        <a:p>
          <a:endParaRPr lang="en-US"/>
        </a:p>
      </dgm:t>
    </dgm:pt>
    <dgm:pt modelId="{0F72AD13-76C9-4737-8516-3015936A9555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 smtClean="0"/>
            <a:t>If application complies with local rules, CCB approves resolution in support of application.</a:t>
          </a:r>
        </a:p>
        <a:p>
          <a:r>
            <a:rPr lang="en-US" sz="1100" dirty="0" smtClean="0"/>
            <a:t>-------------------------</a:t>
          </a:r>
        </a:p>
        <a:p>
          <a:r>
            <a:rPr lang="en-US" sz="1100" dirty="0" smtClean="0"/>
            <a:t>If application does not comply, CCB declines to support</a:t>
          </a:r>
          <a:endParaRPr lang="en-US" sz="1100" dirty="0"/>
        </a:p>
      </dgm:t>
    </dgm:pt>
    <dgm:pt modelId="{A061A1AD-6BD9-428E-8A0A-6E1A297B3FCC}" type="parTrans" cxnId="{7BF28C41-3F33-4EA9-B356-3E5B62BC3178}">
      <dgm:prSet/>
      <dgm:spPr/>
      <dgm:t>
        <a:bodyPr/>
        <a:lstStyle/>
        <a:p>
          <a:endParaRPr lang="en-US"/>
        </a:p>
      </dgm:t>
    </dgm:pt>
    <dgm:pt modelId="{FAE7D67D-7D60-447B-9058-B7A9E88FD55A}" type="sibTrans" cxnId="{7BF28C41-3F33-4EA9-B356-3E5B62BC3178}">
      <dgm:prSet/>
      <dgm:spPr/>
      <dgm:t>
        <a:bodyPr/>
        <a:lstStyle/>
        <a:p>
          <a:endParaRPr lang="en-US"/>
        </a:p>
      </dgm:t>
    </dgm:pt>
    <dgm:pt modelId="{43DB2797-F348-421E-9E76-84B39B3E1E48}">
      <dgm:prSet custT="1"/>
      <dgm:spPr>
        <a:solidFill>
          <a:srgbClr val="C00000"/>
        </a:solidFill>
      </dgm:spPr>
      <dgm:t>
        <a:bodyPr/>
        <a:lstStyle/>
        <a:p>
          <a:r>
            <a:rPr lang="en-US" sz="1200" dirty="0" smtClean="0"/>
            <a:t>CCB forwards resolution in support, if applicable, to City Council</a:t>
          </a:r>
          <a:endParaRPr lang="en-US" sz="1200" dirty="0"/>
        </a:p>
      </dgm:t>
    </dgm:pt>
    <dgm:pt modelId="{B2046964-7523-4A76-A35D-1F857E146A36}" type="parTrans" cxnId="{431A9A6E-1928-4EB2-969F-45AEDF648BEA}">
      <dgm:prSet/>
      <dgm:spPr/>
      <dgm:t>
        <a:bodyPr/>
        <a:lstStyle/>
        <a:p>
          <a:endParaRPr lang="en-US"/>
        </a:p>
      </dgm:t>
    </dgm:pt>
    <dgm:pt modelId="{A10D154F-AEDE-43EA-BBF4-83A0014D81F4}" type="sibTrans" cxnId="{431A9A6E-1928-4EB2-969F-45AEDF648BEA}">
      <dgm:prSet/>
      <dgm:spPr/>
      <dgm:t>
        <a:bodyPr/>
        <a:lstStyle/>
        <a:p>
          <a:endParaRPr lang="en-US"/>
        </a:p>
      </dgm:t>
    </dgm:pt>
    <dgm:pt modelId="{ACC3430E-422C-49D9-89A7-E65659F2C4FB}">
      <dgm:prSet custT="1"/>
      <dgm:spPr>
        <a:solidFill>
          <a:srgbClr val="C00000"/>
        </a:solidFill>
      </dgm:spPr>
      <dgm:t>
        <a:bodyPr/>
        <a:lstStyle/>
        <a:p>
          <a:r>
            <a:rPr lang="en-US" sz="1100" dirty="0" smtClean="0"/>
            <a:t>City Council reviews Resolution and supporting documents, decides whether to adopt the Board’s finding via its own Resolution</a:t>
          </a:r>
          <a:endParaRPr lang="en-US" sz="1100" dirty="0"/>
        </a:p>
      </dgm:t>
    </dgm:pt>
    <dgm:pt modelId="{F0DAD18F-AE67-4838-9C4E-302000FD5948}" type="parTrans" cxnId="{ED1C85D8-5B00-4326-AA5F-29B3D94C1386}">
      <dgm:prSet/>
      <dgm:spPr/>
      <dgm:t>
        <a:bodyPr/>
        <a:lstStyle/>
        <a:p>
          <a:endParaRPr lang="en-US"/>
        </a:p>
      </dgm:t>
    </dgm:pt>
    <dgm:pt modelId="{174F6796-1C06-4BBC-B703-B09363199173}" type="sibTrans" cxnId="{ED1C85D8-5B00-4326-AA5F-29B3D94C1386}">
      <dgm:prSet/>
      <dgm:spPr/>
      <dgm:t>
        <a:bodyPr/>
        <a:lstStyle/>
        <a:p>
          <a:endParaRPr lang="en-US"/>
        </a:p>
      </dgm:t>
    </dgm:pt>
    <dgm:pt modelId="{DF82DCA3-D40D-4CDE-BE53-A29032A4C10A}">
      <dgm:prSet custT="1"/>
      <dgm:spPr>
        <a:solidFill>
          <a:srgbClr val="C00000"/>
        </a:solidFill>
      </dgm:spPr>
      <dgm:t>
        <a:bodyPr/>
        <a:lstStyle/>
        <a:p>
          <a:r>
            <a:rPr lang="en-US" sz="1100" dirty="0" smtClean="0"/>
            <a:t>City forwards Resolution of support, if adopted, with any preferences, to State</a:t>
          </a:r>
          <a:endParaRPr lang="en-US" sz="1100" dirty="0"/>
        </a:p>
      </dgm:t>
    </dgm:pt>
    <dgm:pt modelId="{770D2256-BF77-44A2-8B03-B45A54177B51}" type="parTrans" cxnId="{7780A70E-0CEC-4D3A-B153-A37731F876DF}">
      <dgm:prSet/>
      <dgm:spPr/>
      <dgm:t>
        <a:bodyPr/>
        <a:lstStyle/>
        <a:p>
          <a:endParaRPr lang="en-US"/>
        </a:p>
      </dgm:t>
    </dgm:pt>
    <dgm:pt modelId="{F2A62D07-E84E-40F3-B9DF-EC2A0C374EBD}" type="sibTrans" cxnId="{7780A70E-0CEC-4D3A-B153-A37731F876DF}">
      <dgm:prSet/>
      <dgm:spPr/>
      <dgm:t>
        <a:bodyPr/>
        <a:lstStyle/>
        <a:p>
          <a:endParaRPr lang="en-US"/>
        </a:p>
      </dgm:t>
    </dgm:pt>
    <dgm:pt modelId="{D4545A1A-71BF-44CA-84B9-71E37389EE38}" type="pres">
      <dgm:prSet presAssocID="{6CF47E0C-D46E-455D-AE6B-7B74BF924769}" presName="Name0" presStyleCnt="0">
        <dgm:presLayoutVars>
          <dgm:dir/>
          <dgm:resizeHandles val="exact"/>
        </dgm:presLayoutVars>
      </dgm:prSet>
      <dgm:spPr/>
    </dgm:pt>
    <dgm:pt modelId="{4043278B-F07D-471D-B781-279DDC4AEBEB}" type="pres">
      <dgm:prSet presAssocID="{3370DE62-0315-4A3D-A8C6-16BA9A48FCF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563702-55A7-4648-8DC5-23A83BED0F71}" type="pres">
      <dgm:prSet presAssocID="{4358C66F-C9F8-4F10-AF03-69FE88FDAD32}" presName="sibTrans" presStyleLbl="sibTrans2D1" presStyleIdx="0" presStyleCnt="5"/>
      <dgm:spPr/>
      <dgm:t>
        <a:bodyPr/>
        <a:lstStyle/>
        <a:p>
          <a:endParaRPr lang="en-US"/>
        </a:p>
      </dgm:t>
    </dgm:pt>
    <dgm:pt modelId="{3A65E863-34E7-4DE2-9230-2A0F8E92526E}" type="pres">
      <dgm:prSet presAssocID="{4358C66F-C9F8-4F10-AF03-69FE88FDAD32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641EF4F9-8D98-4E01-955B-19A8B12E01E4}" type="pres">
      <dgm:prSet presAssocID="{5E301435-4577-45EE-90BC-DE5555C8E18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294D50-6664-4279-A133-A8AFAED230EB}" type="pres">
      <dgm:prSet presAssocID="{F9F39A85-9BE5-481F-BFD0-5784978F0C7D}" presName="sibTrans" presStyleLbl="sibTrans2D1" presStyleIdx="1" presStyleCnt="5"/>
      <dgm:spPr/>
      <dgm:t>
        <a:bodyPr/>
        <a:lstStyle/>
        <a:p>
          <a:endParaRPr lang="en-US"/>
        </a:p>
      </dgm:t>
    </dgm:pt>
    <dgm:pt modelId="{C5AC7A17-9FB3-41AF-AC65-F4CB8EA164E9}" type="pres">
      <dgm:prSet presAssocID="{F9F39A85-9BE5-481F-BFD0-5784978F0C7D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72CF7D28-76AD-4562-A773-4B452C1B8B5A}" type="pres">
      <dgm:prSet presAssocID="{0F72AD13-76C9-4737-8516-3015936A955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051059-40CF-4E1E-BB4D-89FA996B1291}" type="pres">
      <dgm:prSet presAssocID="{FAE7D67D-7D60-447B-9058-B7A9E88FD55A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7DE69A1-A360-475A-8A47-F85748471118}" type="pres">
      <dgm:prSet presAssocID="{FAE7D67D-7D60-447B-9058-B7A9E88FD55A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1EA306B6-D6D4-4BF0-800F-0A721269831F}" type="pres">
      <dgm:prSet presAssocID="{43DB2797-F348-421E-9E76-84B39B3E1E4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2AC44-2338-4F75-A0E0-59FE1AC1EE4C}" type="pres">
      <dgm:prSet presAssocID="{A10D154F-AEDE-43EA-BBF4-83A0014D81F4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D4031D1-A050-497A-B942-5B60F1CB3F9A}" type="pres">
      <dgm:prSet presAssocID="{A10D154F-AEDE-43EA-BBF4-83A0014D81F4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58864793-3F0B-432F-9D03-1F0C95AB5032}" type="pres">
      <dgm:prSet presAssocID="{ACC3430E-422C-49D9-89A7-E65659F2C4F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931269-B108-4C99-A781-AA21655AE8AB}" type="pres">
      <dgm:prSet presAssocID="{174F6796-1C06-4BBC-B703-B09363199173}" presName="sibTrans" presStyleLbl="sibTrans2D1" presStyleIdx="4" presStyleCnt="5"/>
      <dgm:spPr/>
      <dgm:t>
        <a:bodyPr/>
        <a:lstStyle/>
        <a:p>
          <a:endParaRPr lang="en-US"/>
        </a:p>
      </dgm:t>
    </dgm:pt>
    <dgm:pt modelId="{CA988BC3-5F7E-4253-9A70-B945292DBD41}" type="pres">
      <dgm:prSet presAssocID="{174F6796-1C06-4BBC-B703-B09363199173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658E5A91-9D25-4E82-BC65-8AC636C8B4FE}" type="pres">
      <dgm:prSet presAssocID="{DF82DCA3-D40D-4CDE-BE53-A29032A4C10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2FF604-C264-4C2F-A42B-C8E44CFC99DB}" type="presOf" srcId="{0F72AD13-76C9-4737-8516-3015936A9555}" destId="{72CF7D28-76AD-4562-A773-4B452C1B8B5A}" srcOrd="0" destOrd="0" presId="urn:microsoft.com/office/officeart/2005/8/layout/process1"/>
    <dgm:cxn modelId="{51DA509B-57C7-4016-A6E4-B95E8F38E779}" srcId="{6CF47E0C-D46E-455D-AE6B-7B74BF924769}" destId="{5E301435-4577-45EE-90BC-DE5555C8E188}" srcOrd="1" destOrd="0" parTransId="{AF601336-8875-4E32-B708-B712E0EE5EC8}" sibTransId="{F9F39A85-9BE5-481F-BFD0-5784978F0C7D}"/>
    <dgm:cxn modelId="{3068D680-9E2E-4FED-8D03-C81E8E5A5DFF}" type="presOf" srcId="{ACC3430E-422C-49D9-89A7-E65659F2C4FB}" destId="{58864793-3F0B-432F-9D03-1F0C95AB5032}" srcOrd="0" destOrd="0" presId="urn:microsoft.com/office/officeart/2005/8/layout/process1"/>
    <dgm:cxn modelId="{DBBEA5E6-7CEA-4752-8731-8AA43FA602DC}" type="presOf" srcId="{F9F39A85-9BE5-481F-BFD0-5784978F0C7D}" destId="{8E294D50-6664-4279-A133-A8AFAED230EB}" srcOrd="0" destOrd="0" presId="urn:microsoft.com/office/officeart/2005/8/layout/process1"/>
    <dgm:cxn modelId="{4B8E9C64-774F-4E84-9D40-B999F012DEEF}" type="presOf" srcId="{4358C66F-C9F8-4F10-AF03-69FE88FDAD32}" destId="{3A65E863-34E7-4DE2-9230-2A0F8E92526E}" srcOrd="1" destOrd="0" presId="urn:microsoft.com/office/officeart/2005/8/layout/process1"/>
    <dgm:cxn modelId="{717BF4D1-F378-4AA3-B6FE-28F8DF8CBC59}" type="presOf" srcId="{43DB2797-F348-421E-9E76-84B39B3E1E48}" destId="{1EA306B6-D6D4-4BF0-800F-0A721269831F}" srcOrd="0" destOrd="0" presId="urn:microsoft.com/office/officeart/2005/8/layout/process1"/>
    <dgm:cxn modelId="{D72AE249-6CEF-4694-B320-6C592FEB46BE}" type="presOf" srcId="{174F6796-1C06-4BBC-B703-B09363199173}" destId="{CA988BC3-5F7E-4253-9A70-B945292DBD41}" srcOrd="1" destOrd="0" presId="urn:microsoft.com/office/officeart/2005/8/layout/process1"/>
    <dgm:cxn modelId="{BBDE6C38-116A-4B19-9806-F35A1996E14E}" type="presOf" srcId="{A10D154F-AEDE-43EA-BBF4-83A0014D81F4}" destId="{4D4031D1-A050-497A-B942-5B60F1CB3F9A}" srcOrd="1" destOrd="0" presId="urn:microsoft.com/office/officeart/2005/8/layout/process1"/>
    <dgm:cxn modelId="{FCAD5CB1-09A6-49FA-A6E6-FCB4E71DEB2F}" type="presOf" srcId="{5E301435-4577-45EE-90BC-DE5555C8E188}" destId="{641EF4F9-8D98-4E01-955B-19A8B12E01E4}" srcOrd="0" destOrd="0" presId="urn:microsoft.com/office/officeart/2005/8/layout/process1"/>
    <dgm:cxn modelId="{73C7CFBD-FB1E-44F0-B9DD-702EA6C70BBB}" srcId="{6CF47E0C-D46E-455D-AE6B-7B74BF924769}" destId="{3370DE62-0315-4A3D-A8C6-16BA9A48FCF2}" srcOrd="0" destOrd="0" parTransId="{794063C4-F83A-4C2E-9D48-DBA9FE6E670B}" sibTransId="{4358C66F-C9F8-4F10-AF03-69FE88FDAD32}"/>
    <dgm:cxn modelId="{107ABFB0-7ACE-47E8-B31B-DD762E25D795}" type="presOf" srcId="{3370DE62-0315-4A3D-A8C6-16BA9A48FCF2}" destId="{4043278B-F07D-471D-B781-279DDC4AEBEB}" srcOrd="0" destOrd="0" presId="urn:microsoft.com/office/officeart/2005/8/layout/process1"/>
    <dgm:cxn modelId="{ED1C85D8-5B00-4326-AA5F-29B3D94C1386}" srcId="{6CF47E0C-D46E-455D-AE6B-7B74BF924769}" destId="{ACC3430E-422C-49D9-89A7-E65659F2C4FB}" srcOrd="4" destOrd="0" parTransId="{F0DAD18F-AE67-4838-9C4E-302000FD5948}" sibTransId="{174F6796-1C06-4BBC-B703-B09363199173}"/>
    <dgm:cxn modelId="{7BF28C41-3F33-4EA9-B356-3E5B62BC3178}" srcId="{6CF47E0C-D46E-455D-AE6B-7B74BF924769}" destId="{0F72AD13-76C9-4737-8516-3015936A9555}" srcOrd="2" destOrd="0" parTransId="{A061A1AD-6BD9-428E-8A0A-6E1A297B3FCC}" sibTransId="{FAE7D67D-7D60-447B-9058-B7A9E88FD55A}"/>
    <dgm:cxn modelId="{05EA8505-D1B2-4290-811A-A8905ABBCACF}" type="presOf" srcId="{FAE7D67D-7D60-447B-9058-B7A9E88FD55A}" destId="{23051059-40CF-4E1E-BB4D-89FA996B1291}" srcOrd="0" destOrd="0" presId="urn:microsoft.com/office/officeart/2005/8/layout/process1"/>
    <dgm:cxn modelId="{431A9A6E-1928-4EB2-969F-45AEDF648BEA}" srcId="{6CF47E0C-D46E-455D-AE6B-7B74BF924769}" destId="{43DB2797-F348-421E-9E76-84B39B3E1E48}" srcOrd="3" destOrd="0" parTransId="{B2046964-7523-4A76-A35D-1F857E146A36}" sibTransId="{A10D154F-AEDE-43EA-BBF4-83A0014D81F4}"/>
    <dgm:cxn modelId="{11B8E74F-D926-48AD-9949-3BF499B6FE98}" type="presOf" srcId="{174F6796-1C06-4BBC-B703-B09363199173}" destId="{2C931269-B108-4C99-A781-AA21655AE8AB}" srcOrd="0" destOrd="0" presId="urn:microsoft.com/office/officeart/2005/8/layout/process1"/>
    <dgm:cxn modelId="{B57580F0-824E-472E-98F9-08F6CC6B8C1A}" type="presOf" srcId="{F9F39A85-9BE5-481F-BFD0-5784978F0C7D}" destId="{C5AC7A17-9FB3-41AF-AC65-F4CB8EA164E9}" srcOrd="1" destOrd="0" presId="urn:microsoft.com/office/officeart/2005/8/layout/process1"/>
    <dgm:cxn modelId="{80B51300-9B4A-43AB-912C-C87031820D2F}" type="presOf" srcId="{4358C66F-C9F8-4F10-AF03-69FE88FDAD32}" destId="{A0563702-55A7-4648-8DC5-23A83BED0F71}" srcOrd="0" destOrd="0" presId="urn:microsoft.com/office/officeart/2005/8/layout/process1"/>
    <dgm:cxn modelId="{3434B2E7-FAE5-46B7-9C00-B735017ADB60}" type="presOf" srcId="{A10D154F-AEDE-43EA-BBF4-83A0014D81F4}" destId="{A232AC44-2338-4F75-A0E0-59FE1AC1EE4C}" srcOrd="0" destOrd="0" presId="urn:microsoft.com/office/officeart/2005/8/layout/process1"/>
    <dgm:cxn modelId="{E557CAC9-8362-425A-80F5-078CB3D270FF}" type="presOf" srcId="{6CF47E0C-D46E-455D-AE6B-7B74BF924769}" destId="{D4545A1A-71BF-44CA-84B9-71E37389EE38}" srcOrd="0" destOrd="0" presId="urn:microsoft.com/office/officeart/2005/8/layout/process1"/>
    <dgm:cxn modelId="{7780A70E-0CEC-4D3A-B153-A37731F876DF}" srcId="{6CF47E0C-D46E-455D-AE6B-7B74BF924769}" destId="{DF82DCA3-D40D-4CDE-BE53-A29032A4C10A}" srcOrd="5" destOrd="0" parTransId="{770D2256-BF77-44A2-8B03-B45A54177B51}" sibTransId="{F2A62D07-E84E-40F3-B9DF-EC2A0C374EBD}"/>
    <dgm:cxn modelId="{96881D51-4A29-4CD4-B81C-5ED8B571D1CA}" type="presOf" srcId="{FAE7D67D-7D60-447B-9058-B7A9E88FD55A}" destId="{A7DE69A1-A360-475A-8A47-F85748471118}" srcOrd="1" destOrd="0" presId="urn:microsoft.com/office/officeart/2005/8/layout/process1"/>
    <dgm:cxn modelId="{F9719A26-7D90-4E86-B467-77B87BD1B504}" type="presOf" srcId="{DF82DCA3-D40D-4CDE-BE53-A29032A4C10A}" destId="{658E5A91-9D25-4E82-BC65-8AC636C8B4FE}" srcOrd="0" destOrd="0" presId="urn:microsoft.com/office/officeart/2005/8/layout/process1"/>
    <dgm:cxn modelId="{798EF60F-0D26-423B-9361-00019B3E6F0B}" type="presParOf" srcId="{D4545A1A-71BF-44CA-84B9-71E37389EE38}" destId="{4043278B-F07D-471D-B781-279DDC4AEBEB}" srcOrd="0" destOrd="0" presId="urn:microsoft.com/office/officeart/2005/8/layout/process1"/>
    <dgm:cxn modelId="{0351AB7B-2488-4787-B33D-83AF230E9650}" type="presParOf" srcId="{D4545A1A-71BF-44CA-84B9-71E37389EE38}" destId="{A0563702-55A7-4648-8DC5-23A83BED0F71}" srcOrd="1" destOrd="0" presId="urn:microsoft.com/office/officeart/2005/8/layout/process1"/>
    <dgm:cxn modelId="{BE3CB513-F78C-42CB-ABDD-88078A000658}" type="presParOf" srcId="{A0563702-55A7-4648-8DC5-23A83BED0F71}" destId="{3A65E863-34E7-4DE2-9230-2A0F8E92526E}" srcOrd="0" destOrd="0" presId="urn:microsoft.com/office/officeart/2005/8/layout/process1"/>
    <dgm:cxn modelId="{E56901B0-A8F3-4B34-AAB3-5A6AE28238DE}" type="presParOf" srcId="{D4545A1A-71BF-44CA-84B9-71E37389EE38}" destId="{641EF4F9-8D98-4E01-955B-19A8B12E01E4}" srcOrd="2" destOrd="0" presId="urn:microsoft.com/office/officeart/2005/8/layout/process1"/>
    <dgm:cxn modelId="{12E6BACB-BC0A-48A4-846C-B77B19739F4F}" type="presParOf" srcId="{D4545A1A-71BF-44CA-84B9-71E37389EE38}" destId="{8E294D50-6664-4279-A133-A8AFAED230EB}" srcOrd="3" destOrd="0" presId="urn:microsoft.com/office/officeart/2005/8/layout/process1"/>
    <dgm:cxn modelId="{D3DA69A4-6E80-439C-B034-27D67E73D276}" type="presParOf" srcId="{8E294D50-6664-4279-A133-A8AFAED230EB}" destId="{C5AC7A17-9FB3-41AF-AC65-F4CB8EA164E9}" srcOrd="0" destOrd="0" presId="urn:microsoft.com/office/officeart/2005/8/layout/process1"/>
    <dgm:cxn modelId="{F8BB401F-0C8F-4120-812E-0ECAC0BB1BC4}" type="presParOf" srcId="{D4545A1A-71BF-44CA-84B9-71E37389EE38}" destId="{72CF7D28-76AD-4562-A773-4B452C1B8B5A}" srcOrd="4" destOrd="0" presId="urn:microsoft.com/office/officeart/2005/8/layout/process1"/>
    <dgm:cxn modelId="{E098F35C-AE93-4954-9C1D-2D4D51234BFB}" type="presParOf" srcId="{D4545A1A-71BF-44CA-84B9-71E37389EE38}" destId="{23051059-40CF-4E1E-BB4D-89FA996B1291}" srcOrd="5" destOrd="0" presId="urn:microsoft.com/office/officeart/2005/8/layout/process1"/>
    <dgm:cxn modelId="{39BF1F6B-501D-4DDC-8072-45A301C3433C}" type="presParOf" srcId="{23051059-40CF-4E1E-BB4D-89FA996B1291}" destId="{A7DE69A1-A360-475A-8A47-F85748471118}" srcOrd="0" destOrd="0" presId="urn:microsoft.com/office/officeart/2005/8/layout/process1"/>
    <dgm:cxn modelId="{E0F1BAD0-D1DB-4A69-97A8-2FB0A0C54DC9}" type="presParOf" srcId="{D4545A1A-71BF-44CA-84B9-71E37389EE38}" destId="{1EA306B6-D6D4-4BF0-800F-0A721269831F}" srcOrd="6" destOrd="0" presId="urn:microsoft.com/office/officeart/2005/8/layout/process1"/>
    <dgm:cxn modelId="{36058F8D-3D94-43D0-ACB3-A8FE6BBFDC66}" type="presParOf" srcId="{D4545A1A-71BF-44CA-84B9-71E37389EE38}" destId="{A232AC44-2338-4F75-A0E0-59FE1AC1EE4C}" srcOrd="7" destOrd="0" presId="urn:microsoft.com/office/officeart/2005/8/layout/process1"/>
    <dgm:cxn modelId="{707DA146-6C2E-4A37-B421-CC6B9E097C01}" type="presParOf" srcId="{A232AC44-2338-4F75-A0E0-59FE1AC1EE4C}" destId="{4D4031D1-A050-497A-B942-5B60F1CB3F9A}" srcOrd="0" destOrd="0" presId="urn:microsoft.com/office/officeart/2005/8/layout/process1"/>
    <dgm:cxn modelId="{49DE065C-7735-45C0-B11C-31A55E2CBACA}" type="presParOf" srcId="{D4545A1A-71BF-44CA-84B9-71E37389EE38}" destId="{58864793-3F0B-432F-9D03-1F0C95AB5032}" srcOrd="8" destOrd="0" presId="urn:microsoft.com/office/officeart/2005/8/layout/process1"/>
    <dgm:cxn modelId="{5CEDFEF9-7ABD-48E1-838D-2C3E5E49E818}" type="presParOf" srcId="{D4545A1A-71BF-44CA-84B9-71E37389EE38}" destId="{2C931269-B108-4C99-A781-AA21655AE8AB}" srcOrd="9" destOrd="0" presId="urn:microsoft.com/office/officeart/2005/8/layout/process1"/>
    <dgm:cxn modelId="{BC0314AB-ABA6-454C-ADF9-99F0596623FE}" type="presParOf" srcId="{2C931269-B108-4C99-A781-AA21655AE8AB}" destId="{CA988BC3-5F7E-4253-9A70-B945292DBD41}" srcOrd="0" destOrd="0" presId="urn:microsoft.com/office/officeart/2005/8/layout/process1"/>
    <dgm:cxn modelId="{3DFEFA53-EF47-4A3A-A140-BEB3F16006ED}" type="presParOf" srcId="{D4545A1A-71BF-44CA-84B9-71E37389EE38}" destId="{658E5A91-9D25-4E82-BC65-8AC636C8B4FE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43278B-F07D-471D-B781-279DDC4AEBEB}">
      <dsp:nvSpPr>
        <dsp:cNvPr id="0" name=""/>
        <dsp:cNvSpPr/>
      </dsp:nvSpPr>
      <dsp:spPr>
        <a:xfrm>
          <a:off x="0" y="1081924"/>
          <a:ext cx="1314449" cy="1821488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Application is made to City/State</a:t>
          </a:r>
          <a:endParaRPr lang="en-US" sz="1200" kern="1200" dirty="0"/>
        </a:p>
      </dsp:txBody>
      <dsp:txXfrm>
        <a:off x="38499" y="1120423"/>
        <a:ext cx="1237451" cy="1744490"/>
      </dsp:txXfrm>
    </dsp:sp>
    <dsp:sp modelId="{A0563702-55A7-4648-8DC5-23A83BED0F71}">
      <dsp:nvSpPr>
        <dsp:cNvPr id="0" name=""/>
        <dsp:cNvSpPr/>
      </dsp:nvSpPr>
      <dsp:spPr>
        <a:xfrm>
          <a:off x="1445894" y="182967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1445894" y="1894874"/>
        <a:ext cx="195064" cy="195589"/>
      </dsp:txXfrm>
    </dsp:sp>
    <dsp:sp modelId="{641EF4F9-8D98-4E01-955B-19A8B12E01E4}">
      <dsp:nvSpPr>
        <dsp:cNvPr id="0" name=""/>
        <dsp:cNvSpPr/>
      </dsp:nvSpPr>
      <dsp:spPr>
        <a:xfrm>
          <a:off x="1840229" y="1081924"/>
          <a:ext cx="1314449" cy="1821488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JC CCB reviews application to confirm compliance with local rules</a:t>
          </a:r>
          <a:endParaRPr lang="en-US" sz="1200" kern="1200" dirty="0"/>
        </a:p>
      </dsp:txBody>
      <dsp:txXfrm>
        <a:off x="1878728" y="1120423"/>
        <a:ext cx="1237451" cy="1744490"/>
      </dsp:txXfrm>
    </dsp:sp>
    <dsp:sp modelId="{8E294D50-6664-4279-A133-A8AFAED230EB}">
      <dsp:nvSpPr>
        <dsp:cNvPr id="0" name=""/>
        <dsp:cNvSpPr/>
      </dsp:nvSpPr>
      <dsp:spPr>
        <a:xfrm>
          <a:off x="3286124" y="182967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3286124" y="1894874"/>
        <a:ext cx="195064" cy="195589"/>
      </dsp:txXfrm>
    </dsp:sp>
    <dsp:sp modelId="{72CF7D28-76AD-4562-A773-4B452C1B8B5A}">
      <dsp:nvSpPr>
        <dsp:cNvPr id="0" name=""/>
        <dsp:cNvSpPr/>
      </dsp:nvSpPr>
      <dsp:spPr>
        <a:xfrm>
          <a:off x="3680459" y="1081924"/>
          <a:ext cx="1314449" cy="1821488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If application complies with local rules, CCB approves resolution in support of application.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-------------------------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If application does not comply, CCB declines to support</a:t>
          </a:r>
          <a:endParaRPr lang="en-US" sz="1100" kern="1200" dirty="0"/>
        </a:p>
      </dsp:txBody>
      <dsp:txXfrm>
        <a:off x="3718958" y="1120423"/>
        <a:ext cx="1237451" cy="1744490"/>
      </dsp:txXfrm>
    </dsp:sp>
    <dsp:sp modelId="{23051059-40CF-4E1E-BB4D-89FA996B1291}">
      <dsp:nvSpPr>
        <dsp:cNvPr id="0" name=""/>
        <dsp:cNvSpPr/>
      </dsp:nvSpPr>
      <dsp:spPr>
        <a:xfrm>
          <a:off x="5126354" y="182967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5126354" y="1894874"/>
        <a:ext cx="195064" cy="195589"/>
      </dsp:txXfrm>
    </dsp:sp>
    <dsp:sp modelId="{1EA306B6-D6D4-4BF0-800F-0A721269831F}">
      <dsp:nvSpPr>
        <dsp:cNvPr id="0" name=""/>
        <dsp:cNvSpPr/>
      </dsp:nvSpPr>
      <dsp:spPr>
        <a:xfrm>
          <a:off x="5520689" y="1081924"/>
          <a:ext cx="1314449" cy="1821488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CCB forwards resolution in support, if applicable, to City Council</a:t>
          </a:r>
          <a:endParaRPr lang="en-US" sz="1200" kern="1200" dirty="0"/>
        </a:p>
      </dsp:txBody>
      <dsp:txXfrm>
        <a:off x="5559188" y="1120423"/>
        <a:ext cx="1237451" cy="1744490"/>
      </dsp:txXfrm>
    </dsp:sp>
    <dsp:sp modelId="{A232AC44-2338-4F75-A0E0-59FE1AC1EE4C}">
      <dsp:nvSpPr>
        <dsp:cNvPr id="0" name=""/>
        <dsp:cNvSpPr/>
      </dsp:nvSpPr>
      <dsp:spPr>
        <a:xfrm>
          <a:off x="6966584" y="182967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6966584" y="1894874"/>
        <a:ext cx="195064" cy="195589"/>
      </dsp:txXfrm>
    </dsp:sp>
    <dsp:sp modelId="{58864793-3F0B-432F-9D03-1F0C95AB5032}">
      <dsp:nvSpPr>
        <dsp:cNvPr id="0" name=""/>
        <dsp:cNvSpPr/>
      </dsp:nvSpPr>
      <dsp:spPr>
        <a:xfrm>
          <a:off x="7360919" y="1081924"/>
          <a:ext cx="1314449" cy="1821488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City Council reviews Resolution and supporting documents, decides whether to adopt the Board’s finding via its own Resolution</a:t>
          </a:r>
          <a:endParaRPr lang="en-US" sz="1100" kern="1200" dirty="0"/>
        </a:p>
      </dsp:txBody>
      <dsp:txXfrm>
        <a:off x="7399418" y="1120423"/>
        <a:ext cx="1237451" cy="1744490"/>
      </dsp:txXfrm>
    </dsp:sp>
    <dsp:sp modelId="{2C931269-B108-4C99-A781-AA21655AE8AB}">
      <dsp:nvSpPr>
        <dsp:cNvPr id="0" name=""/>
        <dsp:cNvSpPr/>
      </dsp:nvSpPr>
      <dsp:spPr>
        <a:xfrm>
          <a:off x="8806814" y="1829677"/>
          <a:ext cx="278663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8806814" y="1894874"/>
        <a:ext cx="195064" cy="195589"/>
      </dsp:txXfrm>
    </dsp:sp>
    <dsp:sp modelId="{658E5A91-9D25-4E82-BC65-8AC636C8B4FE}">
      <dsp:nvSpPr>
        <dsp:cNvPr id="0" name=""/>
        <dsp:cNvSpPr/>
      </dsp:nvSpPr>
      <dsp:spPr>
        <a:xfrm>
          <a:off x="9201149" y="1081924"/>
          <a:ext cx="1314449" cy="1821488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City forwards Resolution of support, if adopted, with any preferences, to State</a:t>
          </a:r>
          <a:endParaRPr lang="en-US" sz="1100" kern="1200" dirty="0"/>
        </a:p>
      </dsp:txBody>
      <dsp:txXfrm>
        <a:off x="9239648" y="1120423"/>
        <a:ext cx="1237451" cy="1744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59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3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37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2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7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55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4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69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81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7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5648A-5EF0-460C-9F12-F504668E02FF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0114A-EC83-4B1A-8907-AA4C55E0F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6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8269" y="1122363"/>
            <a:ext cx="10947862" cy="2387600"/>
          </a:xfrm>
        </p:spPr>
        <p:txBody>
          <a:bodyPr/>
          <a:lstStyle/>
          <a:p>
            <a:r>
              <a:rPr lang="en-US" u="sng" dirty="0" smtClean="0"/>
              <a:t>Jersey City Cannabis Regulation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Thomas J. Slattery</a:t>
            </a:r>
          </a:p>
          <a:p>
            <a:r>
              <a:rPr lang="en-US" dirty="0" smtClean="0"/>
              <a:t>Assistant Corporation Counsel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58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/>
          <a:lstStyle/>
          <a:p>
            <a:pPr algn="ctr"/>
            <a:r>
              <a:rPr lang="en-US" u="sng" dirty="0" smtClean="0"/>
              <a:t>Who Should Be Involved?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222"/>
            <a:ext cx="10515600" cy="4921741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Community Stakeholders</a:t>
            </a:r>
          </a:p>
          <a:p>
            <a:pPr lvl="1"/>
            <a:r>
              <a:rPr lang="en-US" dirty="0" smtClean="0"/>
              <a:t>Interested groups:</a:t>
            </a:r>
          </a:p>
          <a:p>
            <a:pPr lvl="2"/>
            <a:r>
              <a:rPr lang="en-US" dirty="0" smtClean="0"/>
              <a:t>Local businesses, SIDs, partnerships</a:t>
            </a:r>
          </a:p>
          <a:p>
            <a:pPr lvl="2"/>
            <a:r>
              <a:rPr lang="en-US" dirty="0" smtClean="0"/>
              <a:t>Schools, universities</a:t>
            </a:r>
          </a:p>
          <a:p>
            <a:pPr lvl="2"/>
            <a:r>
              <a:rPr lang="en-US" dirty="0" smtClean="0"/>
              <a:t>Law Enforcement</a:t>
            </a:r>
          </a:p>
          <a:p>
            <a:pPr lvl="2"/>
            <a:r>
              <a:rPr lang="en-US" dirty="0" smtClean="0"/>
              <a:t>Citizens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Law Department</a:t>
            </a:r>
          </a:p>
          <a:p>
            <a:pPr lvl="1"/>
            <a:r>
              <a:rPr lang="en-US" dirty="0" smtClean="0"/>
              <a:t>Drafting ordinance language</a:t>
            </a:r>
          </a:p>
          <a:p>
            <a:pPr lvl="1"/>
            <a:r>
              <a:rPr lang="en-US" dirty="0" smtClean="0"/>
              <a:t>Identifying litigation risks</a:t>
            </a:r>
          </a:p>
          <a:p>
            <a:pPr lvl="1"/>
            <a:r>
              <a:rPr lang="en-US" dirty="0" smtClean="0"/>
              <a:t>Coordinating advice and input from stakeholders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09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How Does the Ordinance Become Law?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6662"/>
            <a:ext cx="10515600" cy="527858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Drafting</a:t>
            </a:r>
          </a:p>
          <a:p>
            <a:pPr lvl="1"/>
            <a:r>
              <a:rPr lang="en-US" dirty="0" smtClean="0"/>
              <a:t>Developing policy goals with aforementioned stakeholders</a:t>
            </a:r>
          </a:p>
          <a:p>
            <a:pPr lvl="1"/>
            <a:r>
              <a:rPr lang="en-US" dirty="0" smtClean="0"/>
              <a:t>Including State requirements -- the “essentials”</a:t>
            </a:r>
          </a:p>
          <a:p>
            <a:pPr lvl="1"/>
            <a:r>
              <a:rPr lang="en-US" dirty="0" smtClean="0"/>
              <a:t>Risk assessment and best practices from NJ and elsewhere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Reviewing</a:t>
            </a:r>
          </a:p>
          <a:p>
            <a:pPr lvl="1"/>
            <a:r>
              <a:rPr lang="en-US" dirty="0" smtClean="0"/>
              <a:t>Additional input and amendment from stakeholders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Legislating</a:t>
            </a:r>
          </a:p>
          <a:p>
            <a:pPr lvl="1"/>
            <a:r>
              <a:rPr lang="en-US" dirty="0" smtClean="0"/>
              <a:t>Procedure for the enactment of ordinances is set forth by statute:</a:t>
            </a:r>
          </a:p>
          <a:p>
            <a:pPr lvl="2"/>
            <a:r>
              <a:rPr lang="en-US" dirty="0" smtClean="0"/>
              <a:t>Introduction and passage at first reading</a:t>
            </a:r>
          </a:p>
          <a:p>
            <a:pPr lvl="2"/>
            <a:r>
              <a:rPr lang="en-US" dirty="0" smtClean="0"/>
              <a:t>Advertisement prior to final passage</a:t>
            </a:r>
          </a:p>
          <a:p>
            <a:pPr lvl="2"/>
            <a:r>
              <a:rPr lang="en-US" dirty="0" smtClean="0"/>
              <a:t>Public hearing</a:t>
            </a:r>
          </a:p>
          <a:p>
            <a:pPr lvl="2"/>
            <a:r>
              <a:rPr lang="en-US" dirty="0" smtClean="0"/>
              <a:t>Adoption at second reading</a:t>
            </a:r>
          </a:p>
          <a:p>
            <a:pPr lvl="2"/>
            <a:r>
              <a:rPr lang="en-US" dirty="0" smtClean="0"/>
              <a:t>Publication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(Reviewing and) Amending</a:t>
            </a:r>
          </a:p>
          <a:p>
            <a:pPr lvl="1"/>
            <a:r>
              <a:rPr lang="en-US" dirty="0" smtClean="0"/>
              <a:t>Evaluating results, changes in law, new </a:t>
            </a:r>
            <a:r>
              <a:rPr lang="en-US" dirty="0" err="1" smtClean="0"/>
              <a:t>caselaw</a:t>
            </a:r>
            <a:r>
              <a:rPr lang="en-US" dirty="0" smtClean="0"/>
              <a:t>, and new “unknowns”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351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What’s the Thought Process in Creating Municipal Cannabis Regulation?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25996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Goals</a:t>
            </a:r>
          </a:p>
          <a:p>
            <a:pPr lvl="1"/>
            <a:r>
              <a:rPr lang="en-US" dirty="0" smtClean="0"/>
              <a:t>Compliance with State requirements</a:t>
            </a:r>
          </a:p>
          <a:p>
            <a:pPr lvl="1"/>
            <a:r>
              <a:rPr lang="en-US" dirty="0" smtClean="0"/>
              <a:t>Compliance with existing municipal regulations (zoning, planning, etc.)</a:t>
            </a:r>
          </a:p>
          <a:p>
            <a:pPr lvl="1"/>
            <a:r>
              <a:rPr lang="en-US" dirty="0" smtClean="0"/>
              <a:t>Creating a robust, healthy marketplace</a:t>
            </a:r>
          </a:p>
          <a:p>
            <a:pPr lvl="1"/>
            <a:r>
              <a:rPr lang="en-US" dirty="0" smtClean="0"/>
              <a:t>Involving community leaders/stakeholders</a:t>
            </a:r>
          </a:p>
          <a:p>
            <a:pPr lvl="1"/>
            <a:r>
              <a:rPr lang="en-US" dirty="0" smtClean="0"/>
              <a:t>Taking account of social and equitable considerations, including Impact Zones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Questions</a:t>
            </a:r>
          </a:p>
          <a:p>
            <a:pPr lvl="1"/>
            <a:r>
              <a:rPr lang="en-US" dirty="0" smtClean="0"/>
              <a:t>Do we need a Board?</a:t>
            </a:r>
          </a:p>
          <a:p>
            <a:pPr lvl="1"/>
            <a:r>
              <a:rPr lang="en-US" dirty="0" smtClean="0"/>
              <a:t>What Factors Should the Board/Governing Body Consider for Local Support?</a:t>
            </a:r>
          </a:p>
          <a:p>
            <a:pPr lvl="1"/>
            <a:r>
              <a:rPr lang="en-US" dirty="0" smtClean="0"/>
              <a:t>How do we provide Local Support?</a:t>
            </a:r>
          </a:p>
          <a:p>
            <a:pPr lvl="1"/>
            <a:r>
              <a:rPr lang="en-US" dirty="0" smtClean="0"/>
              <a:t>What other City Departments need to be involved?</a:t>
            </a:r>
          </a:p>
        </p:txBody>
      </p:sp>
    </p:spTree>
    <p:extLst>
      <p:ext uri="{BB962C8B-B14F-4D97-AF65-F5344CB8AC3E}">
        <p14:creationId xmlns:p14="http://schemas.microsoft.com/office/powerpoint/2010/main" val="325378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What’s the Thought Process in Creating Municipal Cannabis Regulation?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Problems and Unknowns:</a:t>
            </a:r>
          </a:p>
          <a:p>
            <a:pPr lvl="1"/>
            <a:r>
              <a:rPr lang="en-US" dirty="0" smtClean="0"/>
              <a:t>New industry and marketplace</a:t>
            </a:r>
          </a:p>
          <a:p>
            <a:pPr lvl="1"/>
            <a:r>
              <a:rPr lang="en-US" dirty="0" smtClean="0"/>
              <a:t>Evolving regulations from State</a:t>
            </a:r>
          </a:p>
          <a:p>
            <a:pPr lvl="1"/>
            <a:r>
              <a:rPr lang="en-US" smtClean="0"/>
              <a:t>Developing expertise </a:t>
            </a:r>
            <a:r>
              <a:rPr lang="en-US" dirty="0" smtClean="0"/>
              <a:t>in-house</a:t>
            </a:r>
          </a:p>
          <a:p>
            <a:pPr lvl="1"/>
            <a:r>
              <a:rPr lang="en-US" dirty="0" smtClean="0"/>
              <a:t>Lack of litigation/dispute resolution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806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215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 smtClean="0">
                <a:cs typeface="Arial" panose="020B0604020202020204" pitchFamily="34" charset="0"/>
              </a:rPr>
              <a:t>Do We Need a Board?</a:t>
            </a:r>
            <a:endParaRPr lang="en-US" sz="4000" u="sng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3411"/>
            <a:ext cx="10515600" cy="486355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If not, the “Governing Body” will review directly.</a:t>
            </a:r>
          </a:p>
          <a:p>
            <a:pPr lvl="1"/>
            <a:r>
              <a:rPr lang="en-US" b="1" dirty="0" smtClean="0">
                <a:latin typeface="+mj-lt"/>
                <a:cs typeface="Arial" panose="020B0604020202020204" pitchFamily="34" charset="0"/>
              </a:rPr>
              <a:t>Does the governing body have the knowledge and “bandwidth” for reviewing applications and enforcing state and local requirements?</a:t>
            </a:r>
          </a:p>
          <a:p>
            <a:r>
              <a:rPr lang="en-US" b="1" dirty="0" smtClean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Responsibilities: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Reviewing applications for municipal support of the operation of cannabis establishments and distributors.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Reviewing applications for the operation of a cannabis consumption area and issuing Cannabis Consumption License/endorsements.</a:t>
            </a:r>
          </a:p>
          <a:p>
            <a:r>
              <a:rPr lang="en-US" b="1" dirty="0" smtClean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If so, what should its membership look like: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How many Board members? 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What qualifications should they have?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Who can appoint them?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What should the term be?</a:t>
            </a:r>
          </a:p>
        </p:txBody>
      </p:sp>
    </p:spTree>
    <p:extLst>
      <p:ext uri="{BB962C8B-B14F-4D97-AF65-F5344CB8AC3E}">
        <p14:creationId xmlns:p14="http://schemas.microsoft.com/office/powerpoint/2010/main" val="303581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99505"/>
            <a:ext cx="10515600" cy="1690688"/>
          </a:xfrm>
        </p:spPr>
        <p:txBody>
          <a:bodyPr/>
          <a:lstStyle/>
          <a:p>
            <a:pPr algn="ctr"/>
            <a:r>
              <a:rPr lang="en-US" u="sng" dirty="0" smtClean="0"/>
              <a:t>Home Rule: How to Get Local Support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5098"/>
            <a:ext cx="10515600" cy="487186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Each </a:t>
            </a:r>
            <a:r>
              <a:rPr lang="en-US" dirty="0" smtClean="0"/>
              <a:t>municipality </a:t>
            </a:r>
            <a:r>
              <a:rPr lang="en-US" dirty="0"/>
              <a:t>is responsible for establishing and enforcing its own rules for getting local approval to operate a cannabis business in the </a:t>
            </a:r>
            <a:r>
              <a:rPr lang="en-US" dirty="0" smtClean="0"/>
              <a:t>jurisdiction.</a:t>
            </a:r>
          </a:p>
          <a:p>
            <a:r>
              <a:rPr lang="en-US" dirty="0" smtClean="0"/>
              <a:t>Permitted Municipal Regulations:</a:t>
            </a:r>
          </a:p>
          <a:p>
            <a:pPr lvl="1"/>
            <a:r>
              <a:rPr lang="en-US" dirty="0" smtClean="0"/>
              <a:t>Determine which classes are permitted and how many of each class;</a:t>
            </a:r>
          </a:p>
          <a:p>
            <a:pPr lvl="1"/>
            <a:r>
              <a:rPr lang="en-US" dirty="0" smtClean="0"/>
              <a:t>Regulate location and hours of operation, including distancing requirements</a:t>
            </a:r>
          </a:p>
          <a:p>
            <a:pPr lvl="1"/>
            <a:r>
              <a:rPr lang="en-US" dirty="0" smtClean="0"/>
              <a:t>Levy local taxes of up to 2%;</a:t>
            </a:r>
          </a:p>
          <a:p>
            <a:pPr lvl="1"/>
            <a:r>
              <a:rPr lang="en-US" u="sng" dirty="0" smtClean="0"/>
              <a:t>Institute additional local approval processes</a:t>
            </a:r>
            <a:r>
              <a:rPr lang="en-US" dirty="0" smtClean="0"/>
              <a:t>, including “reasonable” fees</a:t>
            </a:r>
          </a:p>
          <a:p>
            <a:pPr lvl="2"/>
            <a:r>
              <a:rPr lang="en-US" dirty="0" smtClean="0"/>
              <a:t>Community impact, outreach, research statement; </a:t>
            </a:r>
          </a:p>
          <a:p>
            <a:pPr lvl="2"/>
            <a:r>
              <a:rPr lang="en-US" dirty="0" smtClean="0"/>
              <a:t>Number of cannabis establishments within close </a:t>
            </a:r>
            <a:r>
              <a:rPr lang="en-US" dirty="0" err="1" smtClean="0"/>
              <a:t>proximityto</a:t>
            </a:r>
            <a:r>
              <a:rPr lang="en-US" dirty="0" smtClean="0"/>
              <a:t> applicant;</a:t>
            </a:r>
          </a:p>
          <a:p>
            <a:pPr lvl="2"/>
            <a:r>
              <a:rPr lang="en-US" dirty="0" smtClean="0"/>
              <a:t>Proposed hiring practices;</a:t>
            </a:r>
          </a:p>
          <a:p>
            <a:pPr lvl="2"/>
            <a:r>
              <a:rPr lang="en-US" dirty="0" smtClean="0"/>
              <a:t>Residency of all applicants/owners;</a:t>
            </a:r>
          </a:p>
          <a:p>
            <a:pPr lvl="2"/>
            <a:r>
              <a:rPr lang="en-US" dirty="0" smtClean="0"/>
              <a:t>Applicant’s commitment to Diversity and Inclusion best practices;</a:t>
            </a:r>
          </a:p>
          <a:p>
            <a:pPr lvl="2"/>
            <a:r>
              <a:rPr lang="en-US" dirty="0" smtClean="0"/>
              <a:t>Safety and security plans; and</a:t>
            </a:r>
          </a:p>
          <a:p>
            <a:pPr lvl="2"/>
            <a:r>
              <a:rPr lang="en-US" dirty="0" smtClean="0"/>
              <a:t>Any other documents or information the City deems necessary.</a:t>
            </a:r>
          </a:p>
          <a:p>
            <a:r>
              <a:rPr lang="en-US" dirty="0" smtClean="0"/>
              <a:t>Enact civil penalties for violations within the municipality; and</a:t>
            </a:r>
          </a:p>
          <a:p>
            <a:r>
              <a:rPr lang="en-US" dirty="0" smtClean="0"/>
              <a:t>Provide CRC with “preferences” for license applicants.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36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cs typeface="Arial" panose="020B0604020202020204" pitchFamily="34" charset="0"/>
              </a:rPr>
              <a:t>How Do We Provide Local Support?</a:t>
            </a:r>
            <a:endParaRPr lang="en-US" sz="3600" b="1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2094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+mj-lt"/>
                <a:cs typeface="Arial" panose="020B0604020202020204" pitchFamily="34" charset="0"/>
              </a:rPr>
              <a:t>The State is ultimately responsible for issuing licenses for the operation of all cannabis establishments/distributors. </a:t>
            </a:r>
          </a:p>
          <a:p>
            <a:r>
              <a:rPr lang="en-US" dirty="0" smtClean="0">
                <a:latin typeface="+mj-lt"/>
                <a:cs typeface="Arial" panose="020B0604020202020204" pitchFamily="34" charset="0"/>
              </a:rPr>
              <a:t>The City and CCB will review these applications to ensure compliance with local rules and regulations. </a:t>
            </a:r>
          </a:p>
          <a:p>
            <a:r>
              <a:rPr lang="en-US" dirty="0" smtClean="0">
                <a:latin typeface="+mj-lt"/>
                <a:cs typeface="Arial" panose="020B0604020202020204" pitchFamily="34" charset="0"/>
              </a:rPr>
              <a:t>If the application complies with local rules and regulations, the CCB will notify the State that it supports the application, via board Resolution adopted by City Council.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40638260"/>
              </p:ext>
            </p:extLst>
          </p:nvPr>
        </p:nvGraphicFramePr>
        <p:xfrm>
          <a:off x="838200" y="3737186"/>
          <a:ext cx="10515599" cy="3985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751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u="sng" dirty="0" smtClean="0">
                <a:cs typeface="Arial" panose="020B0604020202020204" pitchFamily="34" charset="0"/>
              </a:rPr>
              <a:t>FEES</a:t>
            </a:r>
            <a:endParaRPr lang="en-US" sz="3600" b="1" u="sng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6286"/>
            <a:ext cx="10515600" cy="5268685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latin typeface="+mj-lt"/>
                <a:cs typeface="Arial" panose="020B0604020202020204" pitchFamily="34" charset="0"/>
              </a:rPr>
              <a:t>Considerations in Determining Fees</a:t>
            </a:r>
          </a:p>
          <a:p>
            <a:pPr lvl="1"/>
            <a:r>
              <a:rPr lang="en-US" b="1" dirty="0" smtClean="0">
                <a:latin typeface="+mj-lt"/>
                <a:cs typeface="Arial" panose="020B0604020202020204" pitchFamily="34" charset="0"/>
              </a:rPr>
              <a:t>Law Enforcement</a:t>
            </a:r>
          </a:p>
          <a:p>
            <a:pPr lvl="1"/>
            <a:r>
              <a:rPr lang="en-US" b="1" dirty="0" smtClean="0">
                <a:latin typeface="+mj-lt"/>
                <a:cs typeface="Arial" panose="020B0604020202020204" pitchFamily="34" charset="0"/>
              </a:rPr>
              <a:t>Liability and court costs</a:t>
            </a:r>
          </a:p>
          <a:p>
            <a:pPr lvl="1"/>
            <a:r>
              <a:rPr lang="en-US" b="1" dirty="0" smtClean="0">
                <a:latin typeface="+mj-lt"/>
                <a:cs typeface="Arial" panose="020B0604020202020204" pitchFamily="34" charset="0"/>
              </a:rPr>
              <a:t>“Barriers to Entry” vs. “Skin in the Game”</a:t>
            </a:r>
          </a:p>
          <a:p>
            <a:r>
              <a:rPr lang="en-US" b="1" dirty="0" smtClean="0">
                <a:latin typeface="+mj-lt"/>
                <a:cs typeface="Arial" panose="020B0604020202020204" pitchFamily="34" charset="0"/>
              </a:rPr>
              <a:t>Application Fee (Municipal Support of Operation of Cannabis Business): </a:t>
            </a:r>
            <a:r>
              <a:rPr lang="en-US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$2,500.00</a:t>
            </a:r>
          </a:p>
          <a:p>
            <a:r>
              <a:rPr lang="en-US" b="1" dirty="0" smtClean="0">
                <a:latin typeface="+mj-lt"/>
                <a:cs typeface="Arial" panose="020B0604020202020204" pitchFamily="34" charset="0"/>
              </a:rPr>
              <a:t>Annual Fee (Operation of Cannabis Business within JC): 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Cultivator: $5,000.00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Manufacturer: $5,000.00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Wholesaler: $5,000.00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Distributor: $5,000.00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Retailer: $15,000.00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Delivery: $2,500.00</a:t>
            </a:r>
          </a:p>
          <a:p>
            <a:r>
              <a:rPr lang="en-US" b="1" dirty="0" smtClean="0">
                <a:latin typeface="+mj-lt"/>
                <a:cs typeface="Arial" panose="020B0604020202020204" pitchFamily="34" charset="0"/>
              </a:rPr>
              <a:t>Annual Fee (Cannabis Consumption Area License): </a:t>
            </a:r>
            <a:r>
              <a:rPr lang="en-US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$25,000.00</a:t>
            </a:r>
          </a:p>
          <a:p>
            <a:r>
              <a:rPr lang="en-US" b="1" dirty="0" smtClean="0">
                <a:latin typeface="+mj-lt"/>
                <a:cs typeface="Arial" panose="020B0604020202020204" pitchFamily="34" charset="0"/>
              </a:rPr>
              <a:t>Escrow Fee (Cannabis Consumption Area License): </a:t>
            </a:r>
            <a:r>
              <a:rPr lang="en-US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$5,000.00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To be used by the CCB to pay professionals for services rendered during the application process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Fee may be raised, or sums refunded, if the cost of services exceeds, or is below, the initial $5,000.00 fee.</a:t>
            </a:r>
          </a:p>
          <a:p>
            <a:pPr lvl="1"/>
            <a:endParaRPr lang="en-US" dirty="0" smtClean="0">
              <a:latin typeface="+mj-lt"/>
            </a:endParaRPr>
          </a:p>
          <a:p>
            <a:pPr lvl="1"/>
            <a:endParaRPr lang="en-US" dirty="0">
              <a:latin typeface="+mj-lt"/>
            </a:endParaRPr>
          </a:p>
          <a:p>
            <a:pPr marL="457200" lvl="1" indent="0"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1319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cs typeface="Arial" panose="020B0604020202020204" pitchFamily="34" charset="0"/>
              </a:rPr>
              <a:t>GENERAL CANNABIS REGULATIONS</a:t>
            </a:r>
            <a:endParaRPr lang="en-US" sz="3600" b="1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3535"/>
            <a:ext cx="10515600" cy="491342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Time</a:t>
            </a:r>
            <a:r>
              <a:rPr lang="en-US" dirty="0" smtClean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Class 5 Retailer License: 7:00 am – 11:00 pm.</a:t>
            </a:r>
          </a:p>
          <a:p>
            <a:pPr lvl="2"/>
            <a:r>
              <a:rPr lang="en-US" dirty="0" smtClean="0">
                <a:latin typeface="+mj-lt"/>
                <a:cs typeface="Arial" panose="020B0604020202020204" pitchFamily="34" charset="0"/>
              </a:rPr>
              <a:t>No time restrictions on other classes.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Indoor consumption areas: 10:00 am – 2:00 am, the following day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Outdoor consumption areas: 10:00 am – 10:00 pm</a:t>
            </a:r>
          </a:p>
          <a:p>
            <a:r>
              <a:rPr lang="en-US" b="1" dirty="0" smtClean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Odor: 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Must have equipment to mitigate cannabis-relate odor, </a:t>
            </a:r>
          </a:p>
          <a:p>
            <a:pPr lvl="2"/>
            <a:r>
              <a:rPr lang="en-US" dirty="0" smtClean="0">
                <a:latin typeface="+mj-lt"/>
                <a:cs typeface="Arial" panose="020B0604020202020204" pitchFamily="34" charset="0"/>
              </a:rPr>
              <a:t>including a ventilation system with carbon filters sufficient in type and capacity to eliminate cannabis odors emanating from the premises. </a:t>
            </a:r>
          </a:p>
          <a:p>
            <a:pPr lvl="1"/>
            <a:r>
              <a:rPr lang="en-US" dirty="0" smtClean="0">
                <a:latin typeface="+mj-lt"/>
                <a:cs typeface="Arial" panose="020B0604020202020204" pitchFamily="34" charset="0"/>
              </a:rPr>
              <a:t>Ventilation system must be approved by the Department of Health and Human Services</a:t>
            </a:r>
          </a:p>
        </p:txBody>
      </p:sp>
    </p:spTree>
    <p:extLst>
      <p:ext uri="{BB962C8B-B14F-4D97-AF65-F5344CB8AC3E}">
        <p14:creationId xmlns:p14="http://schemas.microsoft.com/office/powerpoint/2010/main" val="1328172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u="sng" dirty="0" smtClean="0"/>
              <a:t>Who Should Be Involved?</a:t>
            </a:r>
            <a:br>
              <a:rPr lang="en-US" u="sng" dirty="0" smtClean="0"/>
            </a:b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0531"/>
            <a:ext cx="10515600" cy="504643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Councilmembers (or Governing Body) and Executive</a:t>
            </a:r>
          </a:p>
          <a:p>
            <a:pPr lvl="1"/>
            <a:r>
              <a:rPr lang="en-US" dirty="0" smtClean="0"/>
              <a:t>Providing “10,000 foot view”</a:t>
            </a:r>
          </a:p>
          <a:p>
            <a:pPr lvl="1"/>
            <a:r>
              <a:rPr lang="en-US" dirty="0" smtClean="0"/>
              <a:t>Setting policies: </a:t>
            </a:r>
          </a:p>
          <a:p>
            <a:pPr lvl="2"/>
            <a:r>
              <a:rPr lang="en-US" dirty="0"/>
              <a:t>L</a:t>
            </a:r>
            <a:r>
              <a:rPr lang="en-US" dirty="0" smtClean="0"/>
              <a:t>icense caps</a:t>
            </a:r>
            <a:r>
              <a:rPr lang="en-US" dirty="0"/>
              <a:t>;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Distancing; </a:t>
            </a:r>
          </a:p>
          <a:p>
            <a:pPr lvl="2"/>
            <a:r>
              <a:rPr lang="en-US" dirty="0" smtClean="0"/>
              <a:t>Community impact plans; </a:t>
            </a:r>
          </a:p>
          <a:p>
            <a:pPr lvl="2"/>
            <a:r>
              <a:rPr lang="en-US" dirty="0" smtClean="0"/>
              <a:t>Community involvement requirements; 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ocial equity and inclusion goals.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Construction, Planning, and Zoning Officials</a:t>
            </a:r>
          </a:p>
          <a:p>
            <a:pPr lvl="1"/>
            <a:r>
              <a:rPr lang="en-US" dirty="0" smtClean="0"/>
              <a:t>Ensuring compliance with existing municipal regulations</a:t>
            </a:r>
          </a:p>
          <a:p>
            <a:pPr lvl="1"/>
            <a:r>
              <a:rPr lang="en-US" dirty="0" smtClean="0"/>
              <a:t>Providing input on feasibility of policy goals</a:t>
            </a:r>
          </a:p>
          <a:p>
            <a:pPr lvl="1"/>
            <a:r>
              <a:rPr lang="en-US" dirty="0" smtClean="0"/>
              <a:t>Implementing State and local requirements (e.g., odor mitigation, distancing requirements)</a:t>
            </a:r>
          </a:p>
          <a:p>
            <a:pPr lvl="1"/>
            <a:r>
              <a:rPr lang="en-US" dirty="0" smtClean="0"/>
              <a:t>Enforcement of violations</a:t>
            </a:r>
          </a:p>
        </p:txBody>
      </p:sp>
    </p:spTree>
    <p:extLst>
      <p:ext uri="{BB962C8B-B14F-4D97-AF65-F5344CB8AC3E}">
        <p14:creationId xmlns:p14="http://schemas.microsoft.com/office/powerpoint/2010/main" val="930666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955</Words>
  <Application>Microsoft Office PowerPoint</Application>
  <PresentationFormat>Widescreen</PresentationFormat>
  <Paragraphs>129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Jersey City Cannabis Regulation</vt:lpstr>
      <vt:lpstr>What’s the Thought Process in Creating Municipal Cannabis Regulation?</vt:lpstr>
      <vt:lpstr>What’s the Thought Process in Creating Municipal Cannabis Regulation?</vt:lpstr>
      <vt:lpstr>Do We Need a Board?</vt:lpstr>
      <vt:lpstr>Home Rule: How to Get Local Support</vt:lpstr>
      <vt:lpstr>How Do We Provide Local Support?</vt:lpstr>
      <vt:lpstr>FEES</vt:lpstr>
      <vt:lpstr>GENERAL CANNABIS REGULATIONS</vt:lpstr>
      <vt:lpstr>Who Should Be Involved? </vt:lpstr>
      <vt:lpstr>Who Should Be Involved?</vt:lpstr>
      <vt:lpstr>How Does the Ordinance Become Law?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Jersey City Cannabis Regulation</dc:title>
  <dc:creator>Thomas Slattery</dc:creator>
  <cp:lastModifiedBy>Thomas Slattery</cp:lastModifiedBy>
  <cp:revision>15</cp:revision>
  <dcterms:created xsi:type="dcterms:W3CDTF">2022-10-24T13:53:08Z</dcterms:created>
  <dcterms:modified xsi:type="dcterms:W3CDTF">2022-10-24T19:41:02Z</dcterms:modified>
</cp:coreProperties>
</file>